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7"/>
  </p:notesMasterIdLst>
  <p:handoutMasterIdLst>
    <p:handoutMasterId r:id="rId18"/>
  </p:handoutMasterIdLst>
  <p:sldIdLst>
    <p:sldId id="303" r:id="rId2"/>
    <p:sldId id="752" r:id="rId3"/>
    <p:sldId id="758" r:id="rId4"/>
    <p:sldId id="759" r:id="rId5"/>
    <p:sldId id="747" r:id="rId6"/>
    <p:sldId id="749" r:id="rId7"/>
    <p:sldId id="757" r:id="rId8"/>
    <p:sldId id="753" r:id="rId9"/>
    <p:sldId id="755" r:id="rId10"/>
    <p:sldId id="299" r:id="rId11"/>
    <p:sldId id="334" r:id="rId12"/>
    <p:sldId id="754" r:id="rId13"/>
    <p:sldId id="748" r:id="rId14"/>
    <p:sldId id="760" r:id="rId15"/>
    <p:sldId id="750" r:id="rId1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8" autoAdjust="0"/>
    <p:restoredTop sz="94505" autoAdjust="0"/>
  </p:normalViewPr>
  <p:slideViewPr>
    <p:cSldViewPr snapToGrid="0">
      <p:cViewPr varScale="1">
        <p:scale>
          <a:sx n="142" d="100"/>
          <a:sy n="142" d="100"/>
        </p:scale>
        <p:origin x="184" y="44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-3235" y="-72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AA76BA64-75E2-6C49-93EA-C737FF9A3B9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4EC5B8A-D3EB-944A-8435-4903AC631F9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D99842E-8E79-984D-957A-465B35ED7DD8}" type="datetime1">
              <a:rPr lang="en-US"/>
              <a:pPr>
                <a:defRPr/>
              </a:pPr>
              <a:t>6/18/19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8766469-D497-974E-927E-C8F5948E8FE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6B19F75-335A-1246-9ADA-99AFE842712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F542F8B-7D89-364C-B782-6DF8EB071356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A410447-F4B3-E741-86C0-05A17A992BC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1A863D9-E6F2-B642-932C-CAB5BE836DA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77F1D48-9BBE-C140-BA18-234869E4A43F}" type="datetime1">
              <a:rPr lang="en-US"/>
              <a:pPr>
                <a:defRPr/>
              </a:pPr>
              <a:t>6/18/19</a:t>
            </a:fld>
            <a:endParaRPr lang="en-US" dirty="0"/>
          </a:p>
        </p:txBody>
      </p:sp>
      <p:sp>
        <p:nvSpPr>
          <p:cNvPr id="16388" name="Rectangle 4">
            <a:extLst>
              <a:ext uri="{FF2B5EF4-FFF2-40B4-BE49-F238E27FC236}">
                <a16:creationId xmlns:a16="http://schemas.microsoft.com/office/drawing/2014/main" id="{7FC026C6-AD67-2F46-8C51-016FC2EBB2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38CEEC59-480B-9F4B-B14D-B3B296E00CA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D0CC5CD-0424-6B45-B24A-5D6FEEBE9A1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9D40CDE-57F4-CB4F-B0D0-B3BD8197FE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0BBBFE8C-E9B1-794F-A2E5-55DA073F3107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2DE72845-91AC-0947-B48B-3B92355F8A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9009F8C-D4D4-D146-BC40-CC11DFAE42D6}" type="slidenum">
              <a:rPr lang="en-GB" altLang="en-US" sz="120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F5F1C023-1DD0-6548-A881-10AFDA5530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B4230FFE-72DA-3949-BE8F-88CDB37E49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1EA2EE4-C42D-B743-8536-CAF1C97610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43395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871736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7984018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62301" y="1201738"/>
            <a:ext cx="8277344" cy="3389312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600" indent="-171450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57200" indent="-165100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685800" indent="-109538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911035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082450" indent="-168240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 dirty="0"/>
              <a:t>First level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281679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30400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C9135B1A-E555-DB48-8AC9-4647B7D3F8B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2051" name="Title Placeholder 1">
            <a:extLst>
              <a:ext uri="{FF2B5EF4-FFF2-40B4-BE49-F238E27FC236}">
                <a16:creationId xmlns:a16="http://schemas.microsoft.com/office/drawing/2014/main" id="{22E4E28F-D27E-B643-B85D-956A4A480AC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2" name="Text Placeholder 2">
            <a:extLst>
              <a:ext uri="{FF2B5EF4-FFF2-40B4-BE49-F238E27FC236}">
                <a16:creationId xmlns:a16="http://schemas.microsoft.com/office/drawing/2014/main" id="{C2197587-9931-ED42-8C66-77FDAA85637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FFEE68-F659-0F45-B34E-0AB762AAE4E3}"/>
              </a:ext>
            </a:extLst>
          </p:cNvPr>
          <p:cNvSpPr txBox="1"/>
          <p:nvPr userDrawn="1"/>
        </p:nvSpPr>
        <p:spPr>
          <a:xfrm>
            <a:off x="-44450" y="4795838"/>
            <a:ext cx="5962650" cy="23336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GB" sz="100" spc="300" dirty="0">
                <a:solidFill>
                  <a:schemeClr val="bg1"/>
                </a:solidFill>
              </a:rPr>
              <a:t> </a:t>
            </a:r>
            <a:r>
              <a:rPr lang="en-GB" sz="800" b="1" spc="300" dirty="0">
                <a:solidFill>
                  <a:schemeClr val="tx2">
                    <a:lumMod val="50000"/>
                  </a:schemeClr>
                </a:solidFill>
              </a:rPr>
              <a:t>3GPP SA2 134 June 24-28</a:t>
            </a:r>
            <a:r>
              <a:rPr lang="en-GB" sz="800" b="1" spc="300" baseline="30000" dirty="0">
                <a:solidFill>
                  <a:schemeClr val="tx2">
                    <a:lumMod val="50000"/>
                  </a:schemeClr>
                </a:solidFill>
              </a:rPr>
              <a:t>th</a:t>
            </a:r>
            <a:r>
              <a:rPr lang="en-GB" sz="800" b="1" spc="300" dirty="0">
                <a:solidFill>
                  <a:schemeClr val="tx2">
                    <a:lumMod val="50000"/>
                  </a:schemeClr>
                </a:solidFill>
              </a:rPr>
              <a:t> 2019</a:t>
            </a:r>
            <a:endParaRPr lang="en-GB" sz="800" b="1" spc="300" dirty="0">
              <a:solidFill>
                <a:schemeClr val="bg1"/>
              </a:solidFill>
            </a:endParaRPr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F994A181-CC0E-7A4F-A354-FBF7D7C135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2055" name="Picture 10" descr="3GPP_TM_RD.jpg">
            <a:extLst>
              <a:ext uri="{FF2B5EF4-FFF2-40B4-BE49-F238E27FC236}">
                <a16:creationId xmlns:a16="http://schemas.microsoft.com/office/drawing/2014/main" id="{701C7429-1161-E64A-91D0-1FB9476ED03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>
            <a:extLst>
              <a:ext uri="{FF2B5EF4-FFF2-40B4-BE49-F238E27FC236}">
                <a16:creationId xmlns:a16="http://schemas.microsoft.com/office/drawing/2014/main" id="{896D9114-F0E7-9341-ACE9-730C482E4A0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2018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FE5D9F4-E895-E34D-9577-E428CB4A2EA9}"/>
              </a:ext>
            </a:extLst>
          </p:cNvPr>
          <p:cNvSpPr/>
          <p:nvPr userDrawn="1"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4F8A013-604A-E84E-B27D-CBF2D7327F38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18" r:id="rId2"/>
    <p:sldLayoutId id="2147483919" r:id="rId3"/>
    <p:sldLayoutId id="2147483922" r:id="rId4"/>
  </p:sldLayoutIdLst>
  <p:transition spd="slow"/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1" fontAlgn="base" hangingPunct="1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FDE3ABF-8A3F-594F-8511-104933E4795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26732" y="2020490"/>
            <a:ext cx="5054601" cy="1102519"/>
          </a:xfrm>
        </p:spPr>
        <p:txBody>
          <a:bodyPr/>
          <a:lstStyle/>
          <a:p>
            <a:r>
              <a:rPr lang="en-GB" dirty="0"/>
              <a:t>  </a:t>
            </a:r>
            <a:br>
              <a:rPr lang="en-GB" dirty="0"/>
            </a:br>
            <a:r>
              <a:rPr lang="en-GB" altLang="zh-CN" dirty="0"/>
              <a:t>Discussion on </a:t>
            </a:r>
            <a:r>
              <a:rPr lang="en-US" altLang="zh-CN" dirty="0"/>
              <a:t>Smarter User Plane</a:t>
            </a:r>
            <a:r>
              <a:rPr lang="en-GB" dirty="0"/>
              <a:t> </a:t>
            </a:r>
            <a:br>
              <a:rPr lang="en-US" dirty="0"/>
            </a:br>
            <a:br>
              <a:rPr lang="en-US" dirty="0"/>
            </a:br>
            <a:endParaRPr lang="en-GB" dirty="0"/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42F3EF07-F84B-964C-BE6F-E31CFD6239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br>
              <a:rPr lang="en-US" altLang="en-US" dirty="0"/>
            </a:br>
            <a:r>
              <a:rPr lang="en-US" altLang="en-US" dirty="0"/>
              <a:t>Cisco, Softbank </a:t>
            </a:r>
          </a:p>
          <a:p>
            <a:endParaRPr lang="en-US" altLang="en-US" dirty="0"/>
          </a:p>
          <a:p>
            <a:endParaRPr lang="en-GB" altLang="en-US" dirty="0"/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Example Header Extension - Uplink</a:t>
            </a:r>
          </a:p>
        </p:txBody>
      </p:sp>
      <p:sp>
        <p:nvSpPr>
          <p:cNvPr id="118" name="Freeform 8"/>
          <p:cNvSpPr>
            <a:spLocks noEditPoints="1"/>
          </p:cNvSpPr>
          <p:nvPr/>
        </p:nvSpPr>
        <p:spPr bwMode="auto">
          <a:xfrm>
            <a:off x="326396" y="1530696"/>
            <a:ext cx="135256" cy="308897"/>
          </a:xfrm>
          <a:custGeom>
            <a:avLst/>
            <a:gdLst/>
            <a:ahLst/>
            <a:cxnLst>
              <a:cxn ang="0">
                <a:pos x="778" y="0"/>
              </a:cxn>
              <a:cxn ang="0">
                <a:pos x="103" y="0"/>
              </a:cxn>
              <a:cxn ang="0">
                <a:pos x="0" y="105"/>
              </a:cxn>
              <a:cxn ang="0">
                <a:pos x="0" y="1432"/>
              </a:cxn>
              <a:cxn ang="0">
                <a:pos x="103" y="1536"/>
              </a:cxn>
              <a:cxn ang="0">
                <a:pos x="778" y="1536"/>
              </a:cxn>
              <a:cxn ang="0">
                <a:pos x="880" y="1432"/>
              </a:cxn>
              <a:cxn ang="0">
                <a:pos x="880" y="105"/>
              </a:cxn>
              <a:cxn ang="0">
                <a:pos x="778" y="0"/>
              </a:cxn>
              <a:cxn ang="0">
                <a:pos x="332" y="75"/>
              </a:cxn>
              <a:cxn ang="0">
                <a:pos x="549" y="75"/>
              </a:cxn>
              <a:cxn ang="0">
                <a:pos x="561" y="88"/>
              </a:cxn>
              <a:cxn ang="0">
                <a:pos x="549" y="101"/>
              </a:cxn>
              <a:cxn ang="0">
                <a:pos x="332" y="101"/>
              </a:cxn>
              <a:cxn ang="0">
                <a:pos x="320" y="88"/>
              </a:cxn>
              <a:cxn ang="0">
                <a:pos x="332" y="75"/>
              </a:cxn>
              <a:cxn ang="0">
                <a:pos x="441" y="1484"/>
              </a:cxn>
              <a:cxn ang="0">
                <a:pos x="389" y="1432"/>
              </a:cxn>
              <a:cxn ang="0">
                <a:pos x="441" y="1381"/>
              </a:cxn>
              <a:cxn ang="0">
                <a:pos x="492" y="1432"/>
              </a:cxn>
              <a:cxn ang="0">
                <a:pos x="441" y="1484"/>
              </a:cxn>
              <a:cxn ang="0">
                <a:pos x="810" y="1344"/>
              </a:cxn>
              <a:cxn ang="0">
                <a:pos x="71" y="1344"/>
              </a:cxn>
              <a:cxn ang="0">
                <a:pos x="71" y="165"/>
              </a:cxn>
              <a:cxn ang="0">
                <a:pos x="810" y="165"/>
              </a:cxn>
              <a:cxn ang="0">
                <a:pos x="810" y="1344"/>
              </a:cxn>
              <a:cxn ang="0">
                <a:pos x="810" y="1344"/>
              </a:cxn>
              <a:cxn ang="0">
                <a:pos x="810" y="1344"/>
              </a:cxn>
            </a:cxnLst>
            <a:rect l="0" t="0" r="r" b="b"/>
            <a:pathLst>
              <a:path w="880" h="1536">
                <a:moveTo>
                  <a:pt x="778" y="0"/>
                </a:moveTo>
                <a:cubicBezTo>
                  <a:pt x="103" y="0"/>
                  <a:pt x="103" y="0"/>
                  <a:pt x="103" y="0"/>
                </a:cubicBezTo>
                <a:cubicBezTo>
                  <a:pt x="46" y="0"/>
                  <a:pt x="0" y="48"/>
                  <a:pt x="0" y="105"/>
                </a:cubicBezTo>
                <a:cubicBezTo>
                  <a:pt x="0" y="1432"/>
                  <a:pt x="0" y="1432"/>
                  <a:pt x="0" y="1432"/>
                </a:cubicBezTo>
                <a:cubicBezTo>
                  <a:pt x="0" y="1489"/>
                  <a:pt x="46" y="1536"/>
                  <a:pt x="103" y="1536"/>
                </a:cubicBezTo>
                <a:cubicBezTo>
                  <a:pt x="778" y="1536"/>
                  <a:pt x="778" y="1536"/>
                  <a:pt x="778" y="1536"/>
                </a:cubicBezTo>
                <a:cubicBezTo>
                  <a:pt x="835" y="1536"/>
                  <a:pt x="880" y="1489"/>
                  <a:pt x="880" y="1432"/>
                </a:cubicBezTo>
                <a:cubicBezTo>
                  <a:pt x="880" y="105"/>
                  <a:pt x="880" y="105"/>
                  <a:pt x="880" y="105"/>
                </a:cubicBezTo>
                <a:cubicBezTo>
                  <a:pt x="880" y="48"/>
                  <a:pt x="835" y="0"/>
                  <a:pt x="778" y="0"/>
                </a:cubicBezTo>
                <a:close/>
                <a:moveTo>
                  <a:pt x="332" y="75"/>
                </a:moveTo>
                <a:cubicBezTo>
                  <a:pt x="549" y="75"/>
                  <a:pt x="549" y="75"/>
                  <a:pt x="549" y="75"/>
                </a:cubicBezTo>
                <a:cubicBezTo>
                  <a:pt x="556" y="75"/>
                  <a:pt x="561" y="81"/>
                  <a:pt x="561" y="88"/>
                </a:cubicBezTo>
                <a:cubicBezTo>
                  <a:pt x="561" y="95"/>
                  <a:pt x="556" y="101"/>
                  <a:pt x="549" y="101"/>
                </a:cubicBezTo>
                <a:cubicBezTo>
                  <a:pt x="332" y="101"/>
                  <a:pt x="332" y="101"/>
                  <a:pt x="332" y="101"/>
                </a:cubicBezTo>
                <a:cubicBezTo>
                  <a:pt x="325" y="101"/>
                  <a:pt x="320" y="95"/>
                  <a:pt x="320" y="88"/>
                </a:cubicBezTo>
                <a:cubicBezTo>
                  <a:pt x="320" y="81"/>
                  <a:pt x="325" y="75"/>
                  <a:pt x="332" y="75"/>
                </a:cubicBezTo>
                <a:close/>
                <a:moveTo>
                  <a:pt x="441" y="1484"/>
                </a:moveTo>
                <a:cubicBezTo>
                  <a:pt x="412" y="1484"/>
                  <a:pt x="389" y="1461"/>
                  <a:pt x="389" y="1432"/>
                </a:cubicBezTo>
                <a:cubicBezTo>
                  <a:pt x="389" y="1404"/>
                  <a:pt x="412" y="1381"/>
                  <a:pt x="441" y="1381"/>
                </a:cubicBezTo>
                <a:cubicBezTo>
                  <a:pt x="469" y="1381"/>
                  <a:pt x="492" y="1404"/>
                  <a:pt x="492" y="1432"/>
                </a:cubicBezTo>
                <a:cubicBezTo>
                  <a:pt x="492" y="1461"/>
                  <a:pt x="469" y="1484"/>
                  <a:pt x="441" y="1484"/>
                </a:cubicBezTo>
                <a:close/>
                <a:moveTo>
                  <a:pt x="810" y="1344"/>
                </a:moveTo>
                <a:cubicBezTo>
                  <a:pt x="71" y="1344"/>
                  <a:pt x="71" y="1344"/>
                  <a:pt x="71" y="1344"/>
                </a:cubicBezTo>
                <a:cubicBezTo>
                  <a:pt x="71" y="165"/>
                  <a:pt x="71" y="165"/>
                  <a:pt x="71" y="165"/>
                </a:cubicBezTo>
                <a:cubicBezTo>
                  <a:pt x="810" y="165"/>
                  <a:pt x="810" y="165"/>
                  <a:pt x="810" y="165"/>
                </a:cubicBezTo>
                <a:lnTo>
                  <a:pt x="810" y="1344"/>
                </a:lnTo>
                <a:close/>
                <a:moveTo>
                  <a:pt x="810" y="1344"/>
                </a:moveTo>
                <a:cubicBezTo>
                  <a:pt x="810" y="1344"/>
                  <a:pt x="810" y="1344"/>
                  <a:pt x="810" y="1344"/>
                </a:cubicBezTo>
              </a:path>
            </a:pathLst>
          </a:custGeom>
          <a:solidFill>
            <a:srgbClr val="00B0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19" name="Freeform 118"/>
          <p:cNvSpPr>
            <a:spLocks noEditPoints="1"/>
          </p:cNvSpPr>
          <p:nvPr/>
        </p:nvSpPr>
        <p:spPr bwMode="auto">
          <a:xfrm rot="3600000">
            <a:off x="426599" y="1432801"/>
            <a:ext cx="232043" cy="143672"/>
          </a:xfrm>
          <a:custGeom>
            <a:avLst/>
            <a:gdLst/>
            <a:ahLst/>
            <a:cxnLst>
              <a:cxn ang="0">
                <a:pos x="1799" y="282"/>
              </a:cxn>
              <a:cxn ang="0">
                <a:pos x="1535" y="119"/>
              </a:cxn>
              <a:cxn ang="0">
                <a:pos x="1241" y="23"/>
              </a:cxn>
              <a:cxn ang="0">
                <a:pos x="963" y="1"/>
              </a:cxn>
              <a:cxn ang="0">
                <a:pos x="654" y="47"/>
              </a:cxn>
              <a:cxn ang="0">
                <a:pos x="368" y="166"/>
              </a:cxn>
              <a:cxn ang="0">
                <a:pos x="118" y="351"/>
              </a:cxn>
              <a:cxn ang="0">
                <a:pos x="4" y="484"/>
              </a:cxn>
              <a:cxn ang="0">
                <a:pos x="14" y="559"/>
              </a:cxn>
              <a:cxn ang="0">
                <a:pos x="68" y="597"/>
              </a:cxn>
              <a:cxn ang="0">
                <a:pos x="137" y="588"/>
              </a:cxn>
              <a:cxn ang="0">
                <a:pos x="265" y="461"/>
              </a:cxn>
              <a:cxn ang="0">
                <a:pos x="484" y="308"/>
              </a:cxn>
              <a:cxn ang="0">
                <a:pos x="731" y="214"/>
              </a:cxn>
              <a:cxn ang="0">
                <a:pos x="998" y="180"/>
              </a:cxn>
              <a:cxn ang="0">
                <a:pos x="1235" y="207"/>
              </a:cxn>
              <a:cxn ang="0">
                <a:pos x="1486" y="295"/>
              </a:cxn>
              <a:cxn ang="0">
                <a:pos x="1707" y="441"/>
              </a:cxn>
              <a:cxn ang="0">
                <a:pos x="1850" y="582"/>
              </a:cxn>
              <a:cxn ang="0">
                <a:pos x="1920" y="600"/>
              </a:cxn>
              <a:cxn ang="0">
                <a:pos x="1976" y="566"/>
              </a:cxn>
              <a:cxn ang="0">
                <a:pos x="1993" y="493"/>
              </a:cxn>
              <a:cxn ang="0">
                <a:pos x="972" y="362"/>
              </a:cxn>
              <a:cxn ang="0">
                <a:pos x="751" y="395"/>
              </a:cxn>
              <a:cxn ang="0">
                <a:pos x="548" y="480"/>
              </a:cxn>
              <a:cxn ang="0">
                <a:pos x="369" y="612"/>
              </a:cxn>
              <a:cxn ang="0">
                <a:pos x="283" y="715"/>
              </a:cxn>
              <a:cxn ang="0">
                <a:pos x="293" y="791"/>
              </a:cxn>
              <a:cxn ang="0">
                <a:pos x="347" y="829"/>
              </a:cxn>
              <a:cxn ang="0">
                <a:pos x="417" y="820"/>
              </a:cxn>
              <a:cxn ang="0">
                <a:pos x="588" y="668"/>
              </a:cxn>
              <a:cxn ang="0">
                <a:pos x="917" y="546"/>
              </a:cxn>
              <a:cxn ang="0">
                <a:pos x="1232" y="580"/>
              </a:cxn>
              <a:cxn ang="0">
                <a:pos x="1528" y="771"/>
              </a:cxn>
              <a:cxn ang="0">
                <a:pos x="1616" y="832"/>
              </a:cxn>
              <a:cxn ang="0">
                <a:pos x="1678" y="816"/>
              </a:cxn>
              <a:cxn ang="0">
                <a:pos x="1715" y="759"/>
              </a:cxn>
              <a:cxn ang="0">
                <a:pos x="1695" y="684"/>
              </a:cxn>
              <a:cxn ang="0">
                <a:pos x="1551" y="547"/>
              </a:cxn>
              <a:cxn ang="0">
                <a:pos x="1359" y="436"/>
              </a:cxn>
              <a:cxn ang="0">
                <a:pos x="1147" y="374"/>
              </a:cxn>
              <a:cxn ang="0">
                <a:pos x="998" y="722"/>
              </a:cxn>
              <a:cxn ang="0">
                <a:pos x="740" y="787"/>
              </a:cxn>
              <a:cxn ang="0">
                <a:pos x="573" y="924"/>
              </a:cxn>
              <a:cxn ang="0">
                <a:pos x="561" y="1000"/>
              </a:cxn>
              <a:cxn ang="0">
                <a:pos x="604" y="1053"/>
              </a:cxn>
              <a:cxn ang="0">
                <a:pos x="668" y="1063"/>
              </a:cxn>
              <a:cxn ang="0">
                <a:pos x="746" y="1004"/>
              </a:cxn>
              <a:cxn ang="0">
                <a:pos x="899" y="917"/>
              </a:cxn>
              <a:cxn ang="0">
                <a:pos x="1057" y="908"/>
              </a:cxn>
              <a:cxn ang="0">
                <a:pos x="1219" y="977"/>
              </a:cxn>
              <a:cxn ang="0">
                <a:pos x="1309" y="1056"/>
              </a:cxn>
              <a:cxn ang="0">
                <a:pos x="1377" y="1059"/>
              </a:cxn>
              <a:cxn ang="0">
                <a:pos x="1428" y="1016"/>
              </a:cxn>
              <a:cxn ang="0">
                <a:pos x="1431" y="939"/>
              </a:cxn>
              <a:cxn ang="0">
                <a:pos x="1306" y="817"/>
              </a:cxn>
              <a:cxn ang="0">
                <a:pos x="1057" y="725"/>
              </a:cxn>
            </a:cxnLst>
            <a:rect l="0" t="0" r="r" b="b"/>
            <a:pathLst>
              <a:path w="1995" h="1065">
                <a:moveTo>
                  <a:pt x="1974" y="452"/>
                </a:moveTo>
                <a:lnTo>
                  <a:pt x="1974" y="452"/>
                </a:lnTo>
                <a:lnTo>
                  <a:pt x="1951" y="426"/>
                </a:lnTo>
                <a:lnTo>
                  <a:pt x="1927" y="400"/>
                </a:lnTo>
                <a:lnTo>
                  <a:pt x="1902" y="375"/>
                </a:lnTo>
                <a:lnTo>
                  <a:pt x="1877" y="351"/>
                </a:lnTo>
                <a:lnTo>
                  <a:pt x="1852" y="326"/>
                </a:lnTo>
                <a:lnTo>
                  <a:pt x="1825" y="304"/>
                </a:lnTo>
                <a:lnTo>
                  <a:pt x="1799" y="282"/>
                </a:lnTo>
                <a:lnTo>
                  <a:pt x="1771" y="261"/>
                </a:lnTo>
                <a:lnTo>
                  <a:pt x="1744" y="240"/>
                </a:lnTo>
                <a:lnTo>
                  <a:pt x="1715" y="221"/>
                </a:lnTo>
                <a:lnTo>
                  <a:pt x="1687" y="202"/>
                </a:lnTo>
                <a:lnTo>
                  <a:pt x="1657" y="183"/>
                </a:lnTo>
                <a:lnTo>
                  <a:pt x="1628" y="166"/>
                </a:lnTo>
                <a:lnTo>
                  <a:pt x="1597" y="149"/>
                </a:lnTo>
                <a:lnTo>
                  <a:pt x="1567" y="134"/>
                </a:lnTo>
                <a:lnTo>
                  <a:pt x="1535" y="119"/>
                </a:lnTo>
                <a:lnTo>
                  <a:pt x="1504" y="105"/>
                </a:lnTo>
                <a:lnTo>
                  <a:pt x="1472" y="92"/>
                </a:lnTo>
                <a:lnTo>
                  <a:pt x="1440" y="80"/>
                </a:lnTo>
                <a:lnTo>
                  <a:pt x="1408" y="68"/>
                </a:lnTo>
                <a:lnTo>
                  <a:pt x="1375" y="57"/>
                </a:lnTo>
                <a:lnTo>
                  <a:pt x="1342" y="47"/>
                </a:lnTo>
                <a:lnTo>
                  <a:pt x="1309" y="38"/>
                </a:lnTo>
                <a:lnTo>
                  <a:pt x="1275" y="30"/>
                </a:lnTo>
                <a:lnTo>
                  <a:pt x="1241" y="23"/>
                </a:lnTo>
                <a:lnTo>
                  <a:pt x="1207" y="17"/>
                </a:lnTo>
                <a:lnTo>
                  <a:pt x="1172" y="12"/>
                </a:lnTo>
                <a:lnTo>
                  <a:pt x="1138" y="8"/>
                </a:lnTo>
                <a:lnTo>
                  <a:pt x="1103" y="5"/>
                </a:lnTo>
                <a:lnTo>
                  <a:pt x="1068" y="2"/>
                </a:lnTo>
                <a:lnTo>
                  <a:pt x="1033" y="1"/>
                </a:lnTo>
                <a:lnTo>
                  <a:pt x="998" y="0"/>
                </a:lnTo>
                <a:lnTo>
                  <a:pt x="998" y="0"/>
                </a:lnTo>
                <a:lnTo>
                  <a:pt x="963" y="1"/>
                </a:lnTo>
                <a:lnTo>
                  <a:pt x="927" y="2"/>
                </a:lnTo>
                <a:lnTo>
                  <a:pt x="893" y="5"/>
                </a:lnTo>
                <a:lnTo>
                  <a:pt x="857" y="8"/>
                </a:lnTo>
                <a:lnTo>
                  <a:pt x="823" y="12"/>
                </a:lnTo>
                <a:lnTo>
                  <a:pt x="789" y="17"/>
                </a:lnTo>
                <a:lnTo>
                  <a:pt x="754" y="23"/>
                </a:lnTo>
                <a:lnTo>
                  <a:pt x="721" y="30"/>
                </a:lnTo>
                <a:lnTo>
                  <a:pt x="687" y="38"/>
                </a:lnTo>
                <a:lnTo>
                  <a:pt x="654" y="47"/>
                </a:lnTo>
                <a:lnTo>
                  <a:pt x="620" y="57"/>
                </a:lnTo>
                <a:lnTo>
                  <a:pt x="588" y="68"/>
                </a:lnTo>
                <a:lnTo>
                  <a:pt x="555" y="80"/>
                </a:lnTo>
                <a:lnTo>
                  <a:pt x="523" y="92"/>
                </a:lnTo>
                <a:lnTo>
                  <a:pt x="491" y="105"/>
                </a:lnTo>
                <a:lnTo>
                  <a:pt x="460" y="119"/>
                </a:lnTo>
                <a:lnTo>
                  <a:pt x="429" y="134"/>
                </a:lnTo>
                <a:lnTo>
                  <a:pt x="398" y="149"/>
                </a:lnTo>
                <a:lnTo>
                  <a:pt x="368" y="166"/>
                </a:lnTo>
                <a:lnTo>
                  <a:pt x="338" y="183"/>
                </a:lnTo>
                <a:lnTo>
                  <a:pt x="309" y="202"/>
                </a:lnTo>
                <a:lnTo>
                  <a:pt x="280" y="221"/>
                </a:lnTo>
                <a:lnTo>
                  <a:pt x="251" y="240"/>
                </a:lnTo>
                <a:lnTo>
                  <a:pt x="224" y="261"/>
                </a:lnTo>
                <a:lnTo>
                  <a:pt x="196" y="282"/>
                </a:lnTo>
                <a:lnTo>
                  <a:pt x="170" y="304"/>
                </a:lnTo>
                <a:lnTo>
                  <a:pt x="143" y="326"/>
                </a:lnTo>
                <a:lnTo>
                  <a:pt x="118" y="351"/>
                </a:lnTo>
                <a:lnTo>
                  <a:pt x="93" y="375"/>
                </a:lnTo>
                <a:lnTo>
                  <a:pt x="68" y="400"/>
                </a:lnTo>
                <a:lnTo>
                  <a:pt x="45" y="426"/>
                </a:lnTo>
                <a:lnTo>
                  <a:pt x="21" y="452"/>
                </a:lnTo>
                <a:lnTo>
                  <a:pt x="21" y="452"/>
                </a:lnTo>
                <a:lnTo>
                  <a:pt x="15" y="459"/>
                </a:lnTo>
                <a:lnTo>
                  <a:pt x="11" y="468"/>
                </a:lnTo>
                <a:lnTo>
                  <a:pt x="7" y="476"/>
                </a:lnTo>
                <a:lnTo>
                  <a:pt x="4" y="484"/>
                </a:lnTo>
                <a:lnTo>
                  <a:pt x="2" y="493"/>
                </a:lnTo>
                <a:lnTo>
                  <a:pt x="1" y="501"/>
                </a:lnTo>
                <a:lnTo>
                  <a:pt x="0" y="510"/>
                </a:lnTo>
                <a:lnTo>
                  <a:pt x="0" y="518"/>
                </a:lnTo>
                <a:lnTo>
                  <a:pt x="2" y="527"/>
                </a:lnTo>
                <a:lnTo>
                  <a:pt x="4" y="535"/>
                </a:lnTo>
                <a:lnTo>
                  <a:pt x="6" y="543"/>
                </a:lnTo>
                <a:lnTo>
                  <a:pt x="10" y="551"/>
                </a:lnTo>
                <a:lnTo>
                  <a:pt x="14" y="559"/>
                </a:lnTo>
                <a:lnTo>
                  <a:pt x="19" y="566"/>
                </a:lnTo>
                <a:lnTo>
                  <a:pt x="25" y="573"/>
                </a:lnTo>
                <a:lnTo>
                  <a:pt x="33" y="579"/>
                </a:lnTo>
                <a:lnTo>
                  <a:pt x="33" y="579"/>
                </a:lnTo>
                <a:lnTo>
                  <a:pt x="40" y="584"/>
                </a:lnTo>
                <a:lnTo>
                  <a:pt x="46" y="588"/>
                </a:lnTo>
                <a:lnTo>
                  <a:pt x="53" y="592"/>
                </a:lnTo>
                <a:lnTo>
                  <a:pt x="60" y="595"/>
                </a:lnTo>
                <a:lnTo>
                  <a:pt x="68" y="597"/>
                </a:lnTo>
                <a:lnTo>
                  <a:pt x="75" y="600"/>
                </a:lnTo>
                <a:lnTo>
                  <a:pt x="83" y="601"/>
                </a:lnTo>
                <a:lnTo>
                  <a:pt x="92" y="601"/>
                </a:lnTo>
                <a:lnTo>
                  <a:pt x="92" y="601"/>
                </a:lnTo>
                <a:lnTo>
                  <a:pt x="101" y="601"/>
                </a:lnTo>
                <a:lnTo>
                  <a:pt x="111" y="598"/>
                </a:lnTo>
                <a:lnTo>
                  <a:pt x="120" y="596"/>
                </a:lnTo>
                <a:lnTo>
                  <a:pt x="129" y="592"/>
                </a:lnTo>
                <a:lnTo>
                  <a:pt x="137" y="588"/>
                </a:lnTo>
                <a:lnTo>
                  <a:pt x="146" y="582"/>
                </a:lnTo>
                <a:lnTo>
                  <a:pt x="154" y="576"/>
                </a:lnTo>
                <a:lnTo>
                  <a:pt x="161" y="568"/>
                </a:lnTo>
                <a:lnTo>
                  <a:pt x="161" y="568"/>
                </a:lnTo>
                <a:lnTo>
                  <a:pt x="181" y="546"/>
                </a:lnTo>
                <a:lnTo>
                  <a:pt x="201" y="524"/>
                </a:lnTo>
                <a:lnTo>
                  <a:pt x="222" y="502"/>
                </a:lnTo>
                <a:lnTo>
                  <a:pt x="243" y="482"/>
                </a:lnTo>
                <a:lnTo>
                  <a:pt x="265" y="461"/>
                </a:lnTo>
                <a:lnTo>
                  <a:pt x="288" y="441"/>
                </a:lnTo>
                <a:lnTo>
                  <a:pt x="311" y="422"/>
                </a:lnTo>
                <a:lnTo>
                  <a:pt x="335" y="404"/>
                </a:lnTo>
                <a:lnTo>
                  <a:pt x="358" y="387"/>
                </a:lnTo>
                <a:lnTo>
                  <a:pt x="382" y="370"/>
                </a:lnTo>
                <a:lnTo>
                  <a:pt x="407" y="354"/>
                </a:lnTo>
                <a:lnTo>
                  <a:pt x="432" y="338"/>
                </a:lnTo>
                <a:lnTo>
                  <a:pt x="458" y="322"/>
                </a:lnTo>
                <a:lnTo>
                  <a:pt x="484" y="308"/>
                </a:lnTo>
                <a:lnTo>
                  <a:pt x="509" y="295"/>
                </a:lnTo>
                <a:lnTo>
                  <a:pt x="537" y="282"/>
                </a:lnTo>
                <a:lnTo>
                  <a:pt x="563" y="270"/>
                </a:lnTo>
                <a:lnTo>
                  <a:pt x="591" y="259"/>
                </a:lnTo>
                <a:lnTo>
                  <a:pt x="618" y="248"/>
                </a:lnTo>
                <a:lnTo>
                  <a:pt x="646" y="239"/>
                </a:lnTo>
                <a:lnTo>
                  <a:pt x="674" y="230"/>
                </a:lnTo>
                <a:lnTo>
                  <a:pt x="703" y="221"/>
                </a:lnTo>
                <a:lnTo>
                  <a:pt x="731" y="214"/>
                </a:lnTo>
                <a:lnTo>
                  <a:pt x="761" y="207"/>
                </a:lnTo>
                <a:lnTo>
                  <a:pt x="789" y="201"/>
                </a:lnTo>
                <a:lnTo>
                  <a:pt x="819" y="195"/>
                </a:lnTo>
                <a:lnTo>
                  <a:pt x="848" y="191"/>
                </a:lnTo>
                <a:lnTo>
                  <a:pt x="878" y="187"/>
                </a:lnTo>
                <a:lnTo>
                  <a:pt x="907" y="184"/>
                </a:lnTo>
                <a:lnTo>
                  <a:pt x="938" y="182"/>
                </a:lnTo>
                <a:lnTo>
                  <a:pt x="967" y="181"/>
                </a:lnTo>
                <a:lnTo>
                  <a:pt x="998" y="180"/>
                </a:lnTo>
                <a:lnTo>
                  <a:pt x="998" y="180"/>
                </a:lnTo>
                <a:lnTo>
                  <a:pt x="1028" y="181"/>
                </a:lnTo>
                <a:lnTo>
                  <a:pt x="1057" y="182"/>
                </a:lnTo>
                <a:lnTo>
                  <a:pt x="1088" y="184"/>
                </a:lnTo>
                <a:lnTo>
                  <a:pt x="1117" y="187"/>
                </a:lnTo>
                <a:lnTo>
                  <a:pt x="1147" y="191"/>
                </a:lnTo>
                <a:lnTo>
                  <a:pt x="1176" y="195"/>
                </a:lnTo>
                <a:lnTo>
                  <a:pt x="1206" y="201"/>
                </a:lnTo>
                <a:lnTo>
                  <a:pt x="1235" y="207"/>
                </a:lnTo>
                <a:lnTo>
                  <a:pt x="1264" y="214"/>
                </a:lnTo>
                <a:lnTo>
                  <a:pt x="1292" y="221"/>
                </a:lnTo>
                <a:lnTo>
                  <a:pt x="1321" y="230"/>
                </a:lnTo>
                <a:lnTo>
                  <a:pt x="1349" y="239"/>
                </a:lnTo>
                <a:lnTo>
                  <a:pt x="1377" y="248"/>
                </a:lnTo>
                <a:lnTo>
                  <a:pt x="1404" y="259"/>
                </a:lnTo>
                <a:lnTo>
                  <a:pt x="1432" y="270"/>
                </a:lnTo>
                <a:lnTo>
                  <a:pt x="1459" y="282"/>
                </a:lnTo>
                <a:lnTo>
                  <a:pt x="1486" y="295"/>
                </a:lnTo>
                <a:lnTo>
                  <a:pt x="1512" y="308"/>
                </a:lnTo>
                <a:lnTo>
                  <a:pt x="1537" y="322"/>
                </a:lnTo>
                <a:lnTo>
                  <a:pt x="1563" y="338"/>
                </a:lnTo>
                <a:lnTo>
                  <a:pt x="1588" y="353"/>
                </a:lnTo>
                <a:lnTo>
                  <a:pt x="1613" y="370"/>
                </a:lnTo>
                <a:lnTo>
                  <a:pt x="1637" y="386"/>
                </a:lnTo>
                <a:lnTo>
                  <a:pt x="1661" y="404"/>
                </a:lnTo>
                <a:lnTo>
                  <a:pt x="1685" y="422"/>
                </a:lnTo>
                <a:lnTo>
                  <a:pt x="1707" y="441"/>
                </a:lnTo>
                <a:lnTo>
                  <a:pt x="1730" y="460"/>
                </a:lnTo>
                <a:lnTo>
                  <a:pt x="1752" y="481"/>
                </a:lnTo>
                <a:lnTo>
                  <a:pt x="1773" y="502"/>
                </a:lnTo>
                <a:lnTo>
                  <a:pt x="1795" y="524"/>
                </a:lnTo>
                <a:lnTo>
                  <a:pt x="1815" y="546"/>
                </a:lnTo>
                <a:lnTo>
                  <a:pt x="1834" y="568"/>
                </a:lnTo>
                <a:lnTo>
                  <a:pt x="1834" y="568"/>
                </a:lnTo>
                <a:lnTo>
                  <a:pt x="1841" y="576"/>
                </a:lnTo>
                <a:lnTo>
                  <a:pt x="1850" y="582"/>
                </a:lnTo>
                <a:lnTo>
                  <a:pt x="1858" y="588"/>
                </a:lnTo>
                <a:lnTo>
                  <a:pt x="1866" y="592"/>
                </a:lnTo>
                <a:lnTo>
                  <a:pt x="1875" y="596"/>
                </a:lnTo>
                <a:lnTo>
                  <a:pt x="1885" y="598"/>
                </a:lnTo>
                <a:lnTo>
                  <a:pt x="1894" y="601"/>
                </a:lnTo>
                <a:lnTo>
                  <a:pt x="1905" y="601"/>
                </a:lnTo>
                <a:lnTo>
                  <a:pt x="1905" y="601"/>
                </a:lnTo>
                <a:lnTo>
                  <a:pt x="1912" y="601"/>
                </a:lnTo>
                <a:lnTo>
                  <a:pt x="1920" y="600"/>
                </a:lnTo>
                <a:lnTo>
                  <a:pt x="1928" y="597"/>
                </a:lnTo>
                <a:lnTo>
                  <a:pt x="1935" y="595"/>
                </a:lnTo>
                <a:lnTo>
                  <a:pt x="1942" y="592"/>
                </a:lnTo>
                <a:lnTo>
                  <a:pt x="1949" y="588"/>
                </a:lnTo>
                <a:lnTo>
                  <a:pt x="1956" y="584"/>
                </a:lnTo>
                <a:lnTo>
                  <a:pt x="1962" y="579"/>
                </a:lnTo>
                <a:lnTo>
                  <a:pt x="1962" y="579"/>
                </a:lnTo>
                <a:lnTo>
                  <a:pt x="1970" y="573"/>
                </a:lnTo>
                <a:lnTo>
                  <a:pt x="1976" y="566"/>
                </a:lnTo>
                <a:lnTo>
                  <a:pt x="1981" y="559"/>
                </a:lnTo>
                <a:lnTo>
                  <a:pt x="1985" y="551"/>
                </a:lnTo>
                <a:lnTo>
                  <a:pt x="1989" y="543"/>
                </a:lnTo>
                <a:lnTo>
                  <a:pt x="1992" y="535"/>
                </a:lnTo>
                <a:lnTo>
                  <a:pt x="1994" y="527"/>
                </a:lnTo>
                <a:lnTo>
                  <a:pt x="1995" y="518"/>
                </a:lnTo>
                <a:lnTo>
                  <a:pt x="1995" y="510"/>
                </a:lnTo>
                <a:lnTo>
                  <a:pt x="1995" y="501"/>
                </a:lnTo>
                <a:lnTo>
                  <a:pt x="1993" y="493"/>
                </a:lnTo>
                <a:lnTo>
                  <a:pt x="1991" y="484"/>
                </a:lnTo>
                <a:lnTo>
                  <a:pt x="1988" y="476"/>
                </a:lnTo>
                <a:lnTo>
                  <a:pt x="1985" y="468"/>
                </a:lnTo>
                <a:lnTo>
                  <a:pt x="1980" y="459"/>
                </a:lnTo>
                <a:lnTo>
                  <a:pt x="1974" y="452"/>
                </a:lnTo>
                <a:lnTo>
                  <a:pt x="1974" y="452"/>
                </a:lnTo>
                <a:close/>
                <a:moveTo>
                  <a:pt x="998" y="362"/>
                </a:moveTo>
                <a:lnTo>
                  <a:pt x="998" y="362"/>
                </a:lnTo>
                <a:lnTo>
                  <a:pt x="972" y="362"/>
                </a:lnTo>
                <a:lnTo>
                  <a:pt x="948" y="363"/>
                </a:lnTo>
                <a:lnTo>
                  <a:pt x="922" y="365"/>
                </a:lnTo>
                <a:lnTo>
                  <a:pt x="898" y="367"/>
                </a:lnTo>
                <a:lnTo>
                  <a:pt x="873" y="370"/>
                </a:lnTo>
                <a:lnTo>
                  <a:pt x="848" y="374"/>
                </a:lnTo>
                <a:lnTo>
                  <a:pt x="824" y="378"/>
                </a:lnTo>
                <a:lnTo>
                  <a:pt x="800" y="383"/>
                </a:lnTo>
                <a:lnTo>
                  <a:pt x="776" y="389"/>
                </a:lnTo>
                <a:lnTo>
                  <a:pt x="751" y="395"/>
                </a:lnTo>
                <a:lnTo>
                  <a:pt x="728" y="402"/>
                </a:lnTo>
                <a:lnTo>
                  <a:pt x="705" y="409"/>
                </a:lnTo>
                <a:lnTo>
                  <a:pt x="681" y="418"/>
                </a:lnTo>
                <a:lnTo>
                  <a:pt x="659" y="426"/>
                </a:lnTo>
                <a:lnTo>
                  <a:pt x="636" y="436"/>
                </a:lnTo>
                <a:lnTo>
                  <a:pt x="613" y="446"/>
                </a:lnTo>
                <a:lnTo>
                  <a:pt x="592" y="456"/>
                </a:lnTo>
                <a:lnTo>
                  <a:pt x="569" y="468"/>
                </a:lnTo>
                <a:lnTo>
                  <a:pt x="548" y="480"/>
                </a:lnTo>
                <a:lnTo>
                  <a:pt x="527" y="492"/>
                </a:lnTo>
                <a:lnTo>
                  <a:pt x="505" y="505"/>
                </a:lnTo>
                <a:lnTo>
                  <a:pt x="485" y="519"/>
                </a:lnTo>
                <a:lnTo>
                  <a:pt x="465" y="533"/>
                </a:lnTo>
                <a:lnTo>
                  <a:pt x="445" y="547"/>
                </a:lnTo>
                <a:lnTo>
                  <a:pt x="425" y="562"/>
                </a:lnTo>
                <a:lnTo>
                  <a:pt x="407" y="578"/>
                </a:lnTo>
                <a:lnTo>
                  <a:pt x="387" y="594"/>
                </a:lnTo>
                <a:lnTo>
                  <a:pt x="369" y="612"/>
                </a:lnTo>
                <a:lnTo>
                  <a:pt x="352" y="629"/>
                </a:lnTo>
                <a:lnTo>
                  <a:pt x="334" y="647"/>
                </a:lnTo>
                <a:lnTo>
                  <a:pt x="317" y="665"/>
                </a:lnTo>
                <a:lnTo>
                  <a:pt x="300" y="684"/>
                </a:lnTo>
                <a:lnTo>
                  <a:pt x="300" y="684"/>
                </a:lnTo>
                <a:lnTo>
                  <a:pt x="295" y="691"/>
                </a:lnTo>
                <a:lnTo>
                  <a:pt x="290" y="699"/>
                </a:lnTo>
                <a:lnTo>
                  <a:pt x="286" y="707"/>
                </a:lnTo>
                <a:lnTo>
                  <a:pt x="283" y="715"/>
                </a:lnTo>
                <a:lnTo>
                  <a:pt x="281" y="724"/>
                </a:lnTo>
                <a:lnTo>
                  <a:pt x="280" y="733"/>
                </a:lnTo>
                <a:lnTo>
                  <a:pt x="279" y="742"/>
                </a:lnTo>
                <a:lnTo>
                  <a:pt x="280" y="750"/>
                </a:lnTo>
                <a:lnTo>
                  <a:pt x="281" y="759"/>
                </a:lnTo>
                <a:lnTo>
                  <a:pt x="283" y="767"/>
                </a:lnTo>
                <a:lnTo>
                  <a:pt x="286" y="776"/>
                </a:lnTo>
                <a:lnTo>
                  <a:pt x="289" y="784"/>
                </a:lnTo>
                <a:lnTo>
                  <a:pt x="293" y="791"/>
                </a:lnTo>
                <a:lnTo>
                  <a:pt x="299" y="798"/>
                </a:lnTo>
                <a:lnTo>
                  <a:pt x="305" y="805"/>
                </a:lnTo>
                <a:lnTo>
                  <a:pt x="311" y="811"/>
                </a:lnTo>
                <a:lnTo>
                  <a:pt x="311" y="811"/>
                </a:lnTo>
                <a:lnTo>
                  <a:pt x="318" y="816"/>
                </a:lnTo>
                <a:lnTo>
                  <a:pt x="325" y="821"/>
                </a:lnTo>
                <a:lnTo>
                  <a:pt x="333" y="824"/>
                </a:lnTo>
                <a:lnTo>
                  <a:pt x="340" y="827"/>
                </a:lnTo>
                <a:lnTo>
                  <a:pt x="347" y="829"/>
                </a:lnTo>
                <a:lnTo>
                  <a:pt x="355" y="831"/>
                </a:lnTo>
                <a:lnTo>
                  <a:pt x="362" y="832"/>
                </a:lnTo>
                <a:lnTo>
                  <a:pt x="370" y="832"/>
                </a:lnTo>
                <a:lnTo>
                  <a:pt x="370" y="832"/>
                </a:lnTo>
                <a:lnTo>
                  <a:pt x="380" y="832"/>
                </a:lnTo>
                <a:lnTo>
                  <a:pt x="389" y="830"/>
                </a:lnTo>
                <a:lnTo>
                  <a:pt x="399" y="828"/>
                </a:lnTo>
                <a:lnTo>
                  <a:pt x="408" y="824"/>
                </a:lnTo>
                <a:lnTo>
                  <a:pt x="417" y="820"/>
                </a:lnTo>
                <a:lnTo>
                  <a:pt x="425" y="814"/>
                </a:lnTo>
                <a:lnTo>
                  <a:pt x="433" y="808"/>
                </a:lnTo>
                <a:lnTo>
                  <a:pt x="440" y="801"/>
                </a:lnTo>
                <a:lnTo>
                  <a:pt x="440" y="801"/>
                </a:lnTo>
                <a:lnTo>
                  <a:pt x="467" y="771"/>
                </a:lnTo>
                <a:lnTo>
                  <a:pt x="495" y="743"/>
                </a:lnTo>
                <a:lnTo>
                  <a:pt x="525" y="715"/>
                </a:lnTo>
                <a:lnTo>
                  <a:pt x="555" y="691"/>
                </a:lnTo>
                <a:lnTo>
                  <a:pt x="588" y="668"/>
                </a:lnTo>
                <a:lnTo>
                  <a:pt x="621" y="647"/>
                </a:lnTo>
                <a:lnTo>
                  <a:pt x="655" y="627"/>
                </a:lnTo>
                <a:lnTo>
                  <a:pt x="690" y="610"/>
                </a:lnTo>
                <a:lnTo>
                  <a:pt x="726" y="594"/>
                </a:lnTo>
                <a:lnTo>
                  <a:pt x="764" y="580"/>
                </a:lnTo>
                <a:lnTo>
                  <a:pt x="801" y="569"/>
                </a:lnTo>
                <a:lnTo>
                  <a:pt x="839" y="559"/>
                </a:lnTo>
                <a:lnTo>
                  <a:pt x="879" y="552"/>
                </a:lnTo>
                <a:lnTo>
                  <a:pt x="917" y="546"/>
                </a:lnTo>
                <a:lnTo>
                  <a:pt x="958" y="543"/>
                </a:lnTo>
                <a:lnTo>
                  <a:pt x="998" y="542"/>
                </a:lnTo>
                <a:lnTo>
                  <a:pt x="998" y="542"/>
                </a:lnTo>
                <a:lnTo>
                  <a:pt x="1038" y="543"/>
                </a:lnTo>
                <a:lnTo>
                  <a:pt x="1078" y="546"/>
                </a:lnTo>
                <a:lnTo>
                  <a:pt x="1117" y="552"/>
                </a:lnTo>
                <a:lnTo>
                  <a:pt x="1156" y="559"/>
                </a:lnTo>
                <a:lnTo>
                  <a:pt x="1195" y="569"/>
                </a:lnTo>
                <a:lnTo>
                  <a:pt x="1232" y="580"/>
                </a:lnTo>
                <a:lnTo>
                  <a:pt x="1269" y="594"/>
                </a:lnTo>
                <a:lnTo>
                  <a:pt x="1305" y="610"/>
                </a:lnTo>
                <a:lnTo>
                  <a:pt x="1340" y="627"/>
                </a:lnTo>
                <a:lnTo>
                  <a:pt x="1375" y="647"/>
                </a:lnTo>
                <a:lnTo>
                  <a:pt x="1407" y="668"/>
                </a:lnTo>
                <a:lnTo>
                  <a:pt x="1440" y="691"/>
                </a:lnTo>
                <a:lnTo>
                  <a:pt x="1470" y="715"/>
                </a:lnTo>
                <a:lnTo>
                  <a:pt x="1501" y="743"/>
                </a:lnTo>
                <a:lnTo>
                  <a:pt x="1528" y="771"/>
                </a:lnTo>
                <a:lnTo>
                  <a:pt x="1556" y="801"/>
                </a:lnTo>
                <a:lnTo>
                  <a:pt x="1556" y="801"/>
                </a:lnTo>
                <a:lnTo>
                  <a:pt x="1563" y="808"/>
                </a:lnTo>
                <a:lnTo>
                  <a:pt x="1570" y="814"/>
                </a:lnTo>
                <a:lnTo>
                  <a:pt x="1579" y="820"/>
                </a:lnTo>
                <a:lnTo>
                  <a:pt x="1587" y="824"/>
                </a:lnTo>
                <a:lnTo>
                  <a:pt x="1596" y="828"/>
                </a:lnTo>
                <a:lnTo>
                  <a:pt x="1606" y="830"/>
                </a:lnTo>
                <a:lnTo>
                  <a:pt x="1616" y="832"/>
                </a:lnTo>
                <a:lnTo>
                  <a:pt x="1625" y="832"/>
                </a:lnTo>
                <a:lnTo>
                  <a:pt x="1625" y="832"/>
                </a:lnTo>
                <a:lnTo>
                  <a:pt x="1633" y="832"/>
                </a:lnTo>
                <a:lnTo>
                  <a:pt x="1641" y="831"/>
                </a:lnTo>
                <a:lnTo>
                  <a:pt x="1648" y="829"/>
                </a:lnTo>
                <a:lnTo>
                  <a:pt x="1656" y="827"/>
                </a:lnTo>
                <a:lnTo>
                  <a:pt x="1664" y="824"/>
                </a:lnTo>
                <a:lnTo>
                  <a:pt x="1671" y="821"/>
                </a:lnTo>
                <a:lnTo>
                  <a:pt x="1678" y="816"/>
                </a:lnTo>
                <a:lnTo>
                  <a:pt x="1684" y="811"/>
                </a:lnTo>
                <a:lnTo>
                  <a:pt x="1684" y="811"/>
                </a:lnTo>
                <a:lnTo>
                  <a:pt x="1691" y="805"/>
                </a:lnTo>
                <a:lnTo>
                  <a:pt x="1697" y="798"/>
                </a:lnTo>
                <a:lnTo>
                  <a:pt x="1702" y="791"/>
                </a:lnTo>
                <a:lnTo>
                  <a:pt x="1706" y="784"/>
                </a:lnTo>
                <a:lnTo>
                  <a:pt x="1710" y="776"/>
                </a:lnTo>
                <a:lnTo>
                  <a:pt x="1713" y="767"/>
                </a:lnTo>
                <a:lnTo>
                  <a:pt x="1715" y="759"/>
                </a:lnTo>
                <a:lnTo>
                  <a:pt x="1716" y="750"/>
                </a:lnTo>
                <a:lnTo>
                  <a:pt x="1716" y="742"/>
                </a:lnTo>
                <a:lnTo>
                  <a:pt x="1716" y="733"/>
                </a:lnTo>
                <a:lnTo>
                  <a:pt x="1714" y="724"/>
                </a:lnTo>
                <a:lnTo>
                  <a:pt x="1712" y="715"/>
                </a:lnTo>
                <a:lnTo>
                  <a:pt x="1709" y="707"/>
                </a:lnTo>
                <a:lnTo>
                  <a:pt x="1705" y="699"/>
                </a:lnTo>
                <a:lnTo>
                  <a:pt x="1700" y="691"/>
                </a:lnTo>
                <a:lnTo>
                  <a:pt x="1695" y="684"/>
                </a:lnTo>
                <a:lnTo>
                  <a:pt x="1695" y="684"/>
                </a:lnTo>
                <a:lnTo>
                  <a:pt x="1679" y="665"/>
                </a:lnTo>
                <a:lnTo>
                  <a:pt x="1661" y="647"/>
                </a:lnTo>
                <a:lnTo>
                  <a:pt x="1644" y="629"/>
                </a:lnTo>
                <a:lnTo>
                  <a:pt x="1626" y="612"/>
                </a:lnTo>
                <a:lnTo>
                  <a:pt x="1608" y="594"/>
                </a:lnTo>
                <a:lnTo>
                  <a:pt x="1589" y="578"/>
                </a:lnTo>
                <a:lnTo>
                  <a:pt x="1570" y="562"/>
                </a:lnTo>
                <a:lnTo>
                  <a:pt x="1551" y="547"/>
                </a:lnTo>
                <a:lnTo>
                  <a:pt x="1530" y="533"/>
                </a:lnTo>
                <a:lnTo>
                  <a:pt x="1510" y="519"/>
                </a:lnTo>
                <a:lnTo>
                  <a:pt x="1490" y="505"/>
                </a:lnTo>
                <a:lnTo>
                  <a:pt x="1468" y="492"/>
                </a:lnTo>
                <a:lnTo>
                  <a:pt x="1448" y="480"/>
                </a:lnTo>
                <a:lnTo>
                  <a:pt x="1426" y="468"/>
                </a:lnTo>
                <a:lnTo>
                  <a:pt x="1404" y="456"/>
                </a:lnTo>
                <a:lnTo>
                  <a:pt x="1382" y="446"/>
                </a:lnTo>
                <a:lnTo>
                  <a:pt x="1359" y="436"/>
                </a:lnTo>
                <a:lnTo>
                  <a:pt x="1337" y="426"/>
                </a:lnTo>
                <a:lnTo>
                  <a:pt x="1314" y="418"/>
                </a:lnTo>
                <a:lnTo>
                  <a:pt x="1290" y="409"/>
                </a:lnTo>
                <a:lnTo>
                  <a:pt x="1267" y="402"/>
                </a:lnTo>
                <a:lnTo>
                  <a:pt x="1244" y="395"/>
                </a:lnTo>
                <a:lnTo>
                  <a:pt x="1219" y="389"/>
                </a:lnTo>
                <a:lnTo>
                  <a:pt x="1196" y="383"/>
                </a:lnTo>
                <a:lnTo>
                  <a:pt x="1171" y="378"/>
                </a:lnTo>
                <a:lnTo>
                  <a:pt x="1147" y="374"/>
                </a:lnTo>
                <a:lnTo>
                  <a:pt x="1123" y="370"/>
                </a:lnTo>
                <a:lnTo>
                  <a:pt x="1098" y="367"/>
                </a:lnTo>
                <a:lnTo>
                  <a:pt x="1073" y="365"/>
                </a:lnTo>
                <a:lnTo>
                  <a:pt x="1048" y="363"/>
                </a:lnTo>
                <a:lnTo>
                  <a:pt x="1023" y="362"/>
                </a:lnTo>
                <a:lnTo>
                  <a:pt x="998" y="362"/>
                </a:lnTo>
                <a:lnTo>
                  <a:pt x="998" y="362"/>
                </a:lnTo>
                <a:close/>
                <a:moveTo>
                  <a:pt x="998" y="722"/>
                </a:moveTo>
                <a:lnTo>
                  <a:pt x="998" y="722"/>
                </a:lnTo>
                <a:lnTo>
                  <a:pt x="968" y="723"/>
                </a:lnTo>
                <a:lnTo>
                  <a:pt x="938" y="725"/>
                </a:lnTo>
                <a:lnTo>
                  <a:pt x="908" y="730"/>
                </a:lnTo>
                <a:lnTo>
                  <a:pt x="879" y="736"/>
                </a:lnTo>
                <a:lnTo>
                  <a:pt x="850" y="743"/>
                </a:lnTo>
                <a:lnTo>
                  <a:pt x="822" y="752"/>
                </a:lnTo>
                <a:lnTo>
                  <a:pt x="794" y="762"/>
                </a:lnTo>
                <a:lnTo>
                  <a:pt x="767" y="774"/>
                </a:lnTo>
                <a:lnTo>
                  <a:pt x="740" y="787"/>
                </a:lnTo>
                <a:lnTo>
                  <a:pt x="715" y="801"/>
                </a:lnTo>
                <a:lnTo>
                  <a:pt x="690" y="817"/>
                </a:lnTo>
                <a:lnTo>
                  <a:pt x="666" y="834"/>
                </a:lnTo>
                <a:lnTo>
                  <a:pt x="643" y="852"/>
                </a:lnTo>
                <a:lnTo>
                  <a:pt x="620" y="873"/>
                </a:lnTo>
                <a:lnTo>
                  <a:pt x="599" y="894"/>
                </a:lnTo>
                <a:lnTo>
                  <a:pt x="580" y="916"/>
                </a:lnTo>
                <a:lnTo>
                  <a:pt x="580" y="916"/>
                </a:lnTo>
                <a:lnTo>
                  <a:pt x="573" y="924"/>
                </a:lnTo>
                <a:lnTo>
                  <a:pt x="568" y="931"/>
                </a:lnTo>
                <a:lnTo>
                  <a:pt x="565" y="939"/>
                </a:lnTo>
                <a:lnTo>
                  <a:pt x="562" y="948"/>
                </a:lnTo>
                <a:lnTo>
                  <a:pt x="559" y="956"/>
                </a:lnTo>
                <a:lnTo>
                  <a:pt x="558" y="965"/>
                </a:lnTo>
                <a:lnTo>
                  <a:pt x="558" y="973"/>
                </a:lnTo>
                <a:lnTo>
                  <a:pt x="558" y="982"/>
                </a:lnTo>
                <a:lnTo>
                  <a:pt x="559" y="990"/>
                </a:lnTo>
                <a:lnTo>
                  <a:pt x="561" y="1000"/>
                </a:lnTo>
                <a:lnTo>
                  <a:pt x="564" y="1008"/>
                </a:lnTo>
                <a:lnTo>
                  <a:pt x="568" y="1016"/>
                </a:lnTo>
                <a:lnTo>
                  <a:pt x="572" y="1023"/>
                </a:lnTo>
                <a:lnTo>
                  <a:pt x="578" y="1030"/>
                </a:lnTo>
                <a:lnTo>
                  <a:pt x="584" y="1037"/>
                </a:lnTo>
                <a:lnTo>
                  <a:pt x="591" y="1043"/>
                </a:lnTo>
                <a:lnTo>
                  <a:pt x="591" y="1043"/>
                </a:lnTo>
                <a:lnTo>
                  <a:pt x="597" y="1048"/>
                </a:lnTo>
                <a:lnTo>
                  <a:pt x="604" y="1053"/>
                </a:lnTo>
                <a:lnTo>
                  <a:pt x="611" y="1056"/>
                </a:lnTo>
                <a:lnTo>
                  <a:pt x="618" y="1059"/>
                </a:lnTo>
                <a:lnTo>
                  <a:pt x="625" y="1062"/>
                </a:lnTo>
                <a:lnTo>
                  <a:pt x="633" y="1063"/>
                </a:lnTo>
                <a:lnTo>
                  <a:pt x="642" y="1064"/>
                </a:lnTo>
                <a:lnTo>
                  <a:pt x="649" y="1065"/>
                </a:lnTo>
                <a:lnTo>
                  <a:pt x="649" y="1065"/>
                </a:lnTo>
                <a:lnTo>
                  <a:pt x="659" y="1064"/>
                </a:lnTo>
                <a:lnTo>
                  <a:pt x="668" y="1063"/>
                </a:lnTo>
                <a:lnTo>
                  <a:pt x="678" y="1060"/>
                </a:lnTo>
                <a:lnTo>
                  <a:pt x="687" y="1056"/>
                </a:lnTo>
                <a:lnTo>
                  <a:pt x="696" y="1052"/>
                </a:lnTo>
                <a:lnTo>
                  <a:pt x="704" y="1047"/>
                </a:lnTo>
                <a:lnTo>
                  <a:pt x="712" y="1040"/>
                </a:lnTo>
                <a:lnTo>
                  <a:pt x="719" y="1033"/>
                </a:lnTo>
                <a:lnTo>
                  <a:pt x="719" y="1033"/>
                </a:lnTo>
                <a:lnTo>
                  <a:pt x="732" y="1018"/>
                </a:lnTo>
                <a:lnTo>
                  <a:pt x="746" y="1004"/>
                </a:lnTo>
                <a:lnTo>
                  <a:pt x="762" y="989"/>
                </a:lnTo>
                <a:lnTo>
                  <a:pt x="777" y="977"/>
                </a:lnTo>
                <a:lnTo>
                  <a:pt x="793" y="966"/>
                </a:lnTo>
                <a:lnTo>
                  <a:pt x="809" y="955"/>
                </a:lnTo>
                <a:lnTo>
                  <a:pt x="827" y="946"/>
                </a:lnTo>
                <a:lnTo>
                  <a:pt x="844" y="937"/>
                </a:lnTo>
                <a:lnTo>
                  <a:pt x="862" y="929"/>
                </a:lnTo>
                <a:lnTo>
                  <a:pt x="881" y="922"/>
                </a:lnTo>
                <a:lnTo>
                  <a:pt x="899" y="917"/>
                </a:lnTo>
                <a:lnTo>
                  <a:pt x="918" y="912"/>
                </a:lnTo>
                <a:lnTo>
                  <a:pt x="938" y="908"/>
                </a:lnTo>
                <a:lnTo>
                  <a:pt x="958" y="905"/>
                </a:lnTo>
                <a:lnTo>
                  <a:pt x="977" y="904"/>
                </a:lnTo>
                <a:lnTo>
                  <a:pt x="998" y="903"/>
                </a:lnTo>
                <a:lnTo>
                  <a:pt x="998" y="903"/>
                </a:lnTo>
                <a:lnTo>
                  <a:pt x="1018" y="904"/>
                </a:lnTo>
                <a:lnTo>
                  <a:pt x="1038" y="905"/>
                </a:lnTo>
                <a:lnTo>
                  <a:pt x="1057" y="908"/>
                </a:lnTo>
                <a:lnTo>
                  <a:pt x="1077" y="912"/>
                </a:lnTo>
                <a:lnTo>
                  <a:pt x="1096" y="917"/>
                </a:lnTo>
                <a:lnTo>
                  <a:pt x="1114" y="922"/>
                </a:lnTo>
                <a:lnTo>
                  <a:pt x="1134" y="929"/>
                </a:lnTo>
                <a:lnTo>
                  <a:pt x="1151" y="937"/>
                </a:lnTo>
                <a:lnTo>
                  <a:pt x="1169" y="946"/>
                </a:lnTo>
                <a:lnTo>
                  <a:pt x="1187" y="955"/>
                </a:lnTo>
                <a:lnTo>
                  <a:pt x="1203" y="966"/>
                </a:lnTo>
                <a:lnTo>
                  <a:pt x="1219" y="977"/>
                </a:lnTo>
                <a:lnTo>
                  <a:pt x="1234" y="989"/>
                </a:lnTo>
                <a:lnTo>
                  <a:pt x="1249" y="1004"/>
                </a:lnTo>
                <a:lnTo>
                  <a:pt x="1263" y="1018"/>
                </a:lnTo>
                <a:lnTo>
                  <a:pt x="1276" y="1033"/>
                </a:lnTo>
                <a:lnTo>
                  <a:pt x="1276" y="1033"/>
                </a:lnTo>
                <a:lnTo>
                  <a:pt x="1283" y="1040"/>
                </a:lnTo>
                <a:lnTo>
                  <a:pt x="1291" y="1047"/>
                </a:lnTo>
                <a:lnTo>
                  <a:pt x="1299" y="1052"/>
                </a:lnTo>
                <a:lnTo>
                  <a:pt x="1309" y="1056"/>
                </a:lnTo>
                <a:lnTo>
                  <a:pt x="1318" y="1060"/>
                </a:lnTo>
                <a:lnTo>
                  <a:pt x="1327" y="1063"/>
                </a:lnTo>
                <a:lnTo>
                  <a:pt x="1337" y="1064"/>
                </a:lnTo>
                <a:lnTo>
                  <a:pt x="1346" y="1065"/>
                </a:lnTo>
                <a:lnTo>
                  <a:pt x="1346" y="1065"/>
                </a:lnTo>
                <a:lnTo>
                  <a:pt x="1354" y="1064"/>
                </a:lnTo>
                <a:lnTo>
                  <a:pt x="1362" y="1063"/>
                </a:lnTo>
                <a:lnTo>
                  <a:pt x="1370" y="1062"/>
                </a:lnTo>
                <a:lnTo>
                  <a:pt x="1377" y="1059"/>
                </a:lnTo>
                <a:lnTo>
                  <a:pt x="1385" y="1056"/>
                </a:lnTo>
                <a:lnTo>
                  <a:pt x="1392" y="1053"/>
                </a:lnTo>
                <a:lnTo>
                  <a:pt x="1398" y="1048"/>
                </a:lnTo>
                <a:lnTo>
                  <a:pt x="1405" y="1043"/>
                </a:lnTo>
                <a:lnTo>
                  <a:pt x="1405" y="1043"/>
                </a:lnTo>
                <a:lnTo>
                  <a:pt x="1411" y="1037"/>
                </a:lnTo>
                <a:lnTo>
                  <a:pt x="1417" y="1030"/>
                </a:lnTo>
                <a:lnTo>
                  <a:pt x="1423" y="1023"/>
                </a:lnTo>
                <a:lnTo>
                  <a:pt x="1428" y="1016"/>
                </a:lnTo>
                <a:lnTo>
                  <a:pt x="1431" y="1008"/>
                </a:lnTo>
                <a:lnTo>
                  <a:pt x="1434" y="1000"/>
                </a:lnTo>
                <a:lnTo>
                  <a:pt x="1436" y="990"/>
                </a:lnTo>
                <a:lnTo>
                  <a:pt x="1437" y="982"/>
                </a:lnTo>
                <a:lnTo>
                  <a:pt x="1438" y="973"/>
                </a:lnTo>
                <a:lnTo>
                  <a:pt x="1437" y="965"/>
                </a:lnTo>
                <a:lnTo>
                  <a:pt x="1436" y="956"/>
                </a:lnTo>
                <a:lnTo>
                  <a:pt x="1434" y="948"/>
                </a:lnTo>
                <a:lnTo>
                  <a:pt x="1431" y="939"/>
                </a:lnTo>
                <a:lnTo>
                  <a:pt x="1427" y="931"/>
                </a:lnTo>
                <a:lnTo>
                  <a:pt x="1422" y="924"/>
                </a:lnTo>
                <a:lnTo>
                  <a:pt x="1416" y="916"/>
                </a:lnTo>
                <a:lnTo>
                  <a:pt x="1416" y="916"/>
                </a:lnTo>
                <a:lnTo>
                  <a:pt x="1396" y="894"/>
                </a:lnTo>
                <a:lnTo>
                  <a:pt x="1375" y="873"/>
                </a:lnTo>
                <a:lnTo>
                  <a:pt x="1352" y="852"/>
                </a:lnTo>
                <a:lnTo>
                  <a:pt x="1329" y="834"/>
                </a:lnTo>
                <a:lnTo>
                  <a:pt x="1306" y="817"/>
                </a:lnTo>
                <a:lnTo>
                  <a:pt x="1280" y="801"/>
                </a:lnTo>
                <a:lnTo>
                  <a:pt x="1255" y="787"/>
                </a:lnTo>
                <a:lnTo>
                  <a:pt x="1228" y="774"/>
                </a:lnTo>
                <a:lnTo>
                  <a:pt x="1201" y="762"/>
                </a:lnTo>
                <a:lnTo>
                  <a:pt x="1173" y="752"/>
                </a:lnTo>
                <a:lnTo>
                  <a:pt x="1145" y="743"/>
                </a:lnTo>
                <a:lnTo>
                  <a:pt x="1116" y="736"/>
                </a:lnTo>
                <a:lnTo>
                  <a:pt x="1087" y="730"/>
                </a:lnTo>
                <a:lnTo>
                  <a:pt x="1057" y="725"/>
                </a:lnTo>
                <a:lnTo>
                  <a:pt x="1028" y="723"/>
                </a:lnTo>
                <a:lnTo>
                  <a:pt x="998" y="722"/>
                </a:lnTo>
                <a:lnTo>
                  <a:pt x="998" y="7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25" name="Freeform 5"/>
          <p:cNvSpPr>
            <a:spLocks noEditPoints="1"/>
          </p:cNvSpPr>
          <p:nvPr/>
        </p:nvSpPr>
        <p:spPr bwMode="auto">
          <a:xfrm>
            <a:off x="1727236" y="1468957"/>
            <a:ext cx="241850" cy="406783"/>
          </a:xfrm>
          <a:custGeom>
            <a:avLst/>
            <a:gdLst/>
            <a:ahLst/>
            <a:cxnLst>
              <a:cxn ang="0">
                <a:pos x="473" y="357"/>
              </a:cxn>
              <a:cxn ang="0">
                <a:pos x="97" y="1492"/>
              </a:cxn>
              <a:cxn ang="0">
                <a:pos x="109" y="1528"/>
              </a:cxn>
              <a:cxn ang="0">
                <a:pos x="798" y="1529"/>
              </a:cxn>
              <a:cxn ang="0">
                <a:pos x="836" y="1528"/>
              </a:cxn>
              <a:cxn ang="0">
                <a:pos x="504" y="379"/>
              </a:cxn>
              <a:cxn ang="0">
                <a:pos x="394" y="756"/>
              </a:cxn>
              <a:cxn ang="0">
                <a:pos x="414" y="1263"/>
              </a:cxn>
              <a:cxn ang="0">
                <a:pos x="756" y="1419"/>
              </a:cxn>
              <a:cxn ang="0">
                <a:pos x="182" y="619"/>
              </a:cxn>
              <a:cxn ang="0">
                <a:pos x="138" y="540"/>
              </a:cxn>
              <a:cxn ang="0">
                <a:pos x="70" y="374"/>
              </a:cxn>
              <a:cxn ang="0">
                <a:pos x="87" y="196"/>
              </a:cxn>
              <a:cxn ang="0">
                <a:pos x="176" y="56"/>
              </a:cxn>
              <a:cxn ang="0">
                <a:pos x="170" y="6"/>
              </a:cxn>
              <a:cxn ang="0">
                <a:pos x="98" y="43"/>
              </a:cxn>
              <a:cxn ang="0">
                <a:pos x="8" y="236"/>
              </a:cxn>
              <a:cxn ang="0">
                <a:pos x="18" y="444"/>
              </a:cxn>
              <a:cxn ang="0">
                <a:pos x="128" y="631"/>
              </a:cxn>
              <a:cxn ang="0">
                <a:pos x="763" y="595"/>
              </a:cxn>
              <a:cxn ang="0">
                <a:pos x="786" y="640"/>
              </a:cxn>
              <a:cxn ang="0">
                <a:pos x="861" y="579"/>
              </a:cxn>
              <a:cxn ang="0">
                <a:pos x="941" y="383"/>
              </a:cxn>
              <a:cxn ang="0">
                <a:pos x="920" y="175"/>
              </a:cxn>
              <a:cxn ang="0">
                <a:pos x="817" y="10"/>
              </a:cxn>
              <a:cxn ang="0">
                <a:pos x="765" y="15"/>
              </a:cxn>
              <a:cxn ang="0">
                <a:pos x="795" y="85"/>
              </a:cxn>
              <a:cxn ang="0">
                <a:pos x="872" y="249"/>
              </a:cxn>
              <a:cxn ang="0">
                <a:pos x="864" y="426"/>
              </a:cxn>
              <a:cxn ang="0">
                <a:pos x="770" y="583"/>
              </a:cxn>
              <a:cxn ang="0">
                <a:pos x="258" y="544"/>
              </a:cxn>
              <a:cxn ang="0">
                <a:pos x="273" y="495"/>
              </a:cxn>
              <a:cxn ang="0">
                <a:pos x="199" y="320"/>
              </a:cxn>
              <a:cxn ang="0">
                <a:pos x="273" y="145"/>
              </a:cxn>
              <a:cxn ang="0">
                <a:pos x="258" y="96"/>
              </a:cxn>
              <a:cxn ang="0">
                <a:pos x="191" y="139"/>
              </a:cxn>
              <a:cxn ang="0">
                <a:pos x="135" y="276"/>
              </a:cxn>
              <a:cxn ang="0">
                <a:pos x="150" y="421"/>
              </a:cxn>
              <a:cxn ang="0">
                <a:pos x="222" y="536"/>
              </a:cxn>
              <a:cxn ang="0">
                <a:pos x="676" y="536"/>
              </a:cxn>
              <a:cxn ang="0">
                <a:pos x="723" y="536"/>
              </a:cxn>
              <a:cxn ang="0">
                <a:pos x="794" y="423"/>
              </a:cxn>
              <a:cxn ang="0">
                <a:pos x="811" y="289"/>
              </a:cxn>
              <a:cxn ang="0">
                <a:pos x="762" y="150"/>
              </a:cxn>
              <a:cxn ang="0">
                <a:pos x="693" y="94"/>
              </a:cxn>
              <a:cxn ang="0">
                <a:pos x="668" y="139"/>
              </a:cxn>
              <a:cxn ang="0">
                <a:pos x="745" y="297"/>
              </a:cxn>
              <a:cxn ang="0">
                <a:pos x="676" y="489"/>
              </a:cxn>
              <a:cxn ang="0">
                <a:pos x="358" y="447"/>
              </a:cxn>
              <a:cxn ang="0">
                <a:pos x="363" y="396"/>
              </a:cxn>
              <a:cxn ang="0">
                <a:pos x="332" y="320"/>
              </a:cxn>
              <a:cxn ang="0">
                <a:pos x="367" y="239"/>
              </a:cxn>
              <a:cxn ang="0">
                <a:pos x="352" y="190"/>
              </a:cxn>
              <a:cxn ang="0">
                <a:pos x="286" y="238"/>
              </a:cxn>
              <a:cxn ang="0">
                <a:pos x="278" y="386"/>
              </a:cxn>
              <a:cxn ang="0">
                <a:pos x="609" y="351"/>
              </a:cxn>
              <a:cxn ang="0">
                <a:pos x="573" y="420"/>
              </a:cxn>
              <a:cxn ang="0">
                <a:pos x="605" y="452"/>
              </a:cxn>
              <a:cxn ang="0">
                <a:pos x="673" y="370"/>
              </a:cxn>
              <a:cxn ang="0">
                <a:pos x="650" y="223"/>
              </a:cxn>
              <a:cxn ang="0">
                <a:pos x="587" y="193"/>
              </a:cxn>
              <a:cxn ang="0">
                <a:pos x="582" y="243"/>
              </a:cxn>
              <a:cxn ang="0">
                <a:pos x="613" y="320"/>
              </a:cxn>
            </a:cxnLst>
            <a:rect l="0" t="0" r="r" b="b"/>
            <a:pathLst>
              <a:path w="945" h="1535">
                <a:moveTo>
                  <a:pt x="504" y="379"/>
                </a:moveTo>
                <a:lnTo>
                  <a:pt x="504" y="379"/>
                </a:lnTo>
                <a:lnTo>
                  <a:pt x="502" y="375"/>
                </a:lnTo>
                <a:lnTo>
                  <a:pt x="500" y="370"/>
                </a:lnTo>
                <a:lnTo>
                  <a:pt x="496" y="366"/>
                </a:lnTo>
                <a:lnTo>
                  <a:pt x="493" y="362"/>
                </a:lnTo>
                <a:lnTo>
                  <a:pt x="488" y="360"/>
                </a:lnTo>
                <a:lnTo>
                  <a:pt x="483" y="358"/>
                </a:lnTo>
                <a:lnTo>
                  <a:pt x="478" y="357"/>
                </a:lnTo>
                <a:lnTo>
                  <a:pt x="473" y="357"/>
                </a:lnTo>
                <a:lnTo>
                  <a:pt x="473" y="357"/>
                </a:lnTo>
                <a:lnTo>
                  <a:pt x="467" y="357"/>
                </a:lnTo>
                <a:lnTo>
                  <a:pt x="462" y="358"/>
                </a:lnTo>
                <a:lnTo>
                  <a:pt x="457" y="360"/>
                </a:lnTo>
                <a:lnTo>
                  <a:pt x="452" y="362"/>
                </a:lnTo>
                <a:lnTo>
                  <a:pt x="449" y="366"/>
                </a:lnTo>
                <a:lnTo>
                  <a:pt x="446" y="370"/>
                </a:lnTo>
                <a:lnTo>
                  <a:pt x="443" y="375"/>
                </a:lnTo>
                <a:lnTo>
                  <a:pt x="441" y="379"/>
                </a:lnTo>
                <a:lnTo>
                  <a:pt x="97" y="1492"/>
                </a:lnTo>
                <a:lnTo>
                  <a:pt x="97" y="1492"/>
                </a:lnTo>
                <a:lnTo>
                  <a:pt x="96" y="1497"/>
                </a:lnTo>
                <a:lnTo>
                  <a:pt x="96" y="1502"/>
                </a:lnTo>
                <a:lnTo>
                  <a:pt x="97" y="1507"/>
                </a:lnTo>
                <a:lnTo>
                  <a:pt x="98" y="1513"/>
                </a:lnTo>
                <a:lnTo>
                  <a:pt x="99" y="1517"/>
                </a:lnTo>
                <a:lnTo>
                  <a:pt x="102" y="1522"/>
                </a:lnTo>
                <a:lnTo>
                  <a:pt x="106" y="1525"/>
                </a:lnTo>
                <a:lnTo>
                  <a:pt x="109" y="1528"/>
                </a:lnTo>
                <a:lnTo>
                  <a:pt x="109" y="1528"/>
                </a:lnTo>
                <a:lnTo>
                  <a:pt x="114" y="1532"/>
                </a:lnTo>
                <a:lnTo>
                  <a:pt x="118" y="1534"/>
                </a:lnTo>
                <a:lnTo>
                  <a:pt x="124" y="1535"/>
                </a:lnTo>
                <a:lnTo>
                  <a:pt x="128" y="1535"/>
                </a:lnTo>
                <a:lnTo>
                  <a:pt x="134" y="1535"/>
                </a:lnTo>
                <a:lnTo>
                  <a:pt x="138" y="1534"/>
                </a:lnTo>
                <a:lnTo>
                  <a:pt x="143" y="1532"/>
                </a:lnTo>
                <a:lnTo>
                  <a:pt x="147" y="1529"/>
                </a:lnTo>
                <a:lnTo>
                  <a:pt x="473" y="1304"/>
                </a:lnTo>
                <a:lnTo>
                  <a:pt x="798" y="1529"/>
                </a:lnTo>
                <a:lnTo>
                  <a:pt x="798" y="1529"/>
                </a:lnTo>
                <a:lnTo>
                  <a:pt x="801" y="1532"/>
                </a:lnTo>
                <a:lnTo>
                  <a:pt x="807" y="1534"/>
                </a:lnTo>
                <a:lnTo>
                  <a:pt x="811" y="1535"/>
                </a:lnTo>
                <a:lnTo>
                  <a:pt x="816" y="1535"/>
                </a:lnTo>
                <a:lnTo>
                  <a:pt x="816" y="1535"/>
                </a:lnTo>
                <a:lnTo>
                  <a:pt x="821" y="1535"/>
                </a:lnTo>
                <a:lnTo>
                  <a:pt x="826" y="1534"/>
                </a:lnTo>
                <a:lnTo>
                  <a:pt x="831" y="1532"/>
                </a:lnTo>
                <a:lnTo>
                  <a:pt x="836" y="1528"/>
                </a:lnTo>
                <a:lnTo>
                  <a:pt x="836" y="1528"/>
                </a:lnTo>
                <a:lnTo>
                  <a:pt x="839" y="1525"/>
                </a:lnTo>
                <a:lnTo>
                  <a:pt x="843" y="1522"/>
                </a:lnTo>
                <a:lnTo>
                  <a:pt x="846" y="1517"/>
                </a:lnTo>
                <a:lnTo>
                  <a:pt x="847" y="1513"/>
                </a:lnTo>
                <a:lnTo>
                  <a:pt x="848" y="1507"/>
                </a:lnTo>
                <a:lnTo>
                  <a:pt x="849" y="1502"/>
                </a:lnTo>
                <a:lnTo>
                  <a:pt x="849" y="1497"/>
                </a:lnTo>
                <a:lnTo>
                  <a:pt x="848" y="1492"/>
                </a:lnTo>
                <a:lnTo>
                  <a:pt x="504" y="379"/>
                </a:lnTo>
                <a:close/>
                <a:moveTo>
                  <a:pt x="585" y="865"/>
                </a:moveTo>
                <a:lnTo>
                  <a:pt x="519" y="793"/>
                </a:lnTo>
                <a:lnTo>
                  <a:pt x="551" y="759"/>
                </a:lnTo>
                <a:lnTo>
                  <a:pt x="585" y="865"/>
                </a:lnTo>
                <a:close/>
                <a:moveTo>
                  <a:pt x="473" y="502"/>
                </a:moveTo>
                <a:lnTo>
                  <a:pt x="529" y="684"/>
                </a:lnTo>
                <a:lnTo>
                  <a:pt x="474" y="745"/>
                </a:lnTo>
                <a:lnTo>
                  <a:pt x="416" y="682"/>
                </a:lnTo>
                <a:lnTo>
                  <a:pt x="473" y="502"/>
                </a:lnTo>
                <a:close/>
                <a:moveTo>
                  <a:pt x="394" y="756"/>
                </a:moveTo>
                <a:lnTo>
                  <a:pt x="429" y="793"/>
                </a:lnTo>
                <a:lnTo>
                  <a:pt x="359" y="870"/>
                </a:lnTo>
                <a:lnTo>
                  <a:pt x="394" y="756"/>
                </a:lnTo>
                <a:close/>
                <a:moveTo>
                  <a:pt x="474" y="843"/>
                </a:moveTo>
                <a:lnTo>
                  <a:pt x="629" y="1010"/>
                </a:lnTo>
                <a:lnTo>
                  <a:pt x="320" y="1010"/>
                </a:lnTo>
                <a:lnTo>
                  <a:pt x="474" y="843"/>
                </a:lnTo>
                <a:close/>
                <a:moveTo>
                  <a:pt x="189" y="1419"/>
                </a:moveTo>
                <a:lnTo>
                  <a:pt x="269" y="1162"/>
                </a:lnTo>
                <a:lnTo>
                  <a:pt x="414" y="1263"/>
                </a:lnTo>
                <a:lnTo>
                  <a:pt x="189" y="1419"/>
                </a:lnTo>
                <a:close/>
                <a:moveTo>
                  <a:pt x="289" y="1096"/>
                </a:moveTo>
                <a:lnTo>
                  <a:pt x="295" y="1076"/>
                </a:lnTo>
                <a:lnTo>
                  <a:pt x="650" y="1076"/>
                </a:lnTo>
                <a:lnTo>
                  <a:pt x="656" y="1096"/>
                </a:lnTo>
                <a:lnTo>
                  <a:pt x="473" y="1223"/>
                </a:lnTo>
                <a:lnTo>
                  <a:pt x="289" y="1096"/>
                </a:lnTo>
                <a:close/>
                <a:moveTo>
                  <a:pt x="531" y="1263"/>
                </a:moveTo>
                <a:lnTo>
                  <a:pt x="676" y="1162"/>
                </a:lnTo>
                <a:lnTo>
                  <a:pt x="756" y="1419"/>
                </a:lnTo>
                <a:lnTo>
                  <a:pt x="531" y="1263"/>
                </a:lnTo>
                <a:close/>
                <a:moveTo>
                  <a:pt x="152" y="640"/>
                </a:moveTo>
                <a:lnTo>
                  <a:pt x="152" y="640"/>
                </a:lnTo>
                <a:lnTo>
                  <a:pt x="159" y="640"/>
                </a:lnTo>
                <a:lnTo>
                  <a:pt x="164" y="637"/>
                </a:lnTo>
                <a:lnTo>
                  <a:pt x="170" y="634"/>
                </a:lnTo>
                <a:lnTo>
                  <a:pt x="176" y="631"/>
                </a:lnTo>
                <a:lnTo>
                  <a:pt x="176" y="631"/>
                </a:lnTo>
                <a:lnTo>
                  <a:pt x="180" y="625"/>
                </a:lnTo>
                <a:lnTo>
                  <a:pt x="182" y="619"/>
                </a:lnTo>
                <a:lnTo>
                  <a:pt x="185" y="613"/>
                </a:lnTo>
                <a:lnTo>
                  <a:pt x="185" y="607"/>
                </a:lnTo>
                <a:lnTo>
                  <a:pt x="185" y="600"/>
                </a:lnTo>
                <a:lnTo>
                  <a:pt x="182" y="595"/>
                </a:lnTo>
                <a:lnTo>
                  <a:pt x="180" y="588"/>
                </a:lnTo>
                <a:lnTo>
                  <a:pt x="176" y="583"/>
                </a:lnTo>
                <a:lnTo>
                  <a:pt x="176" y="583"/>
                </a:lnTo>
                <a:lnTo>
                  <a:pt x="162" y="569"/>
                </a:lnTo>
                <a:lnTo>
                  <a:pt x="150" y="555"/>
                </a:lnTo>
                <a:lnTo>
                  <a:pt x="138" y="540"/>
                </a:lnTo>
                <a:lnTo>
                  <a:pt x="127" y="525"/>
                </a:lnTo>
                <a:lnTo>
                  <a:pt x="118" y="509"/>
                </a:lnTo>
                <a:lnTo>
                  <a:pt x="109" y="494"/>
                </a:lnTo>
                <a:lnTo>
                  <a:pt x="100" y="477"/>
                </a:lnTo>
                <a:lnTo>
                  <a:pt x="93" y="460"/>
                </a:lnTo>
                <a:lnTo>
                  <a:pt x="87" y="443"/>
                </a:lnTo>
                <a:lnTo>
                  <a:pt x="81" y="426"/>
                </a:lnTo>
                <a:lnTo>
                  <a:pt x="77" y="408"/>
                </a:lnTo>
                <a:lnTo>
                  <a:pt x="73" y="392"/>
                </a:lnTo>
                <a:lnTo>
                  <a:pt x="70" y="374"/>
                </a:lnTo>
                <a:lnTo>
                  <a:pt x="68" y="356"/>
                </a:lnTo>
                <a:lnTo>
                  <a:pt x="66" y="338"/>
                </a:lnTo>
                <a:lnTo>
                  <a:pt x="66" y="320"/>
                </a:lnTo>
                <a:lnTo>
                  <a:pt x="66" y="302"/>
                </a:lnTo>
                <a:lnTo>
                  <a:pt x="68" y="284"/>
                </a:lnTo>
                <a:lnTo>
                  <a:pt x="70" y="266"/>
                </a:lnTo>
                <a:lnTo>
                  <a:pt x="73" y="249"/>
                </a:lnTo>
                <a:lnTo>
                  <a:pt x="77" y="231"/>
                </a:lnTo>
                <a:lnTo>
                  <a:pt x="81" y="214"/>
                </a:lnTo>
                <a:lnTo>
                  <a:pt x="87" y="196"/>
                </a:lnTo>
                <a:lnTo>
                  <a:pt x="93" y="180"/>
                </a:lnTo>
                <a:lnTo>
                  <a:pt x="100" y="163"/>
                </a:lnTo>
                <a:lnTo>
                  <a:pt x="109" y="147"/>
                </a:lnTo>
                <a:lnTo>
                  <a:pt x="118" y="130"/>
                </a:lnTo>
                <a:lnTo>
                  <a:pt x="127" y="114"/>
                </a:lnTo>
                <a:lnTo>
                  <a:pt x="138" y="100"/>
                </a:lnTo>
                <a:lnTo>
                  <a:pt x="150" y="85"/>
                </a:lnTo>
                <a:lnTo>
                  <a:pt x="162" y="71"/>
                </a:lnTo>
                <a:lnTo>
                  <a:pt x="176" y="56"/>
                </a:lnTo>
                <a:lnTo>
                  <a:pt x="176" y="56"/>
                </a:lnTo>
                <a:lnTo>
                  <a:pt x="180" y="52"/>
                </a:lnTo>
                <a:lnTo>
                  <a:pt x="182" y="46"/>
                </a:lnTo>
                <a:lnTo>
                  <a:pt x="185" y="39"/>
                </a:lnTo>
                <a:lnTo>
                  <a:pt x="185" y="34"/>
                </a:lnTo>
                <a:lnTo>
                  <a:pt x="185" y="27"/>
                </a:lnTo>
                <a:lnTo>
                  <a:pt x="182" y="20"/>
                </a:lnTo>
                <a:lnTo>
                  <a:pt x="180" y="15"/>
                </a:lnTo>
                <a:lnTo>
                  <a:pt x="176" y="10"/>
                </a:lnTo>
                <a:lnTo>
                  <a:pt x="176" y="10"/>
                </a:lnTo>
                <a:lnTo>
                  <a:pt x="170" y="6"/>
                </a:lnTo>
                <a:lnTo>
                  <a:pt x="164" y="2"/>
                </a:lnTo>
                <a:lnTo>
                  <a:pt x="159" y="1"/>
                </a:lnTo>
                <a:lnTo>
                  <a:pt x="152" y="0"/>
                </a:lnTo>
                <a:lnTo>
                  <a:pt x="145" y="1"/>
                </a:lnTo>
                <a:lnTo>
                  <a:pt x="140" y="2"/>
                </a:lnTo>
                <a:lnTo>
                  <a:pt x="134" y="6"/>
                </a:lnTo>
                <a:lnTo>
                  <a:pt x="128" y="10"/>
                </a:lnTo>
                <a:lnTo>
                  <a:pt x="128" y="10"/>
                </a:lnTo>
                <a:lnTo>
                  <a:pt x="113" y="26"/>
                </a:lnTo>
                <a:lnTo>
                  <a:pt x="98" y="43"/>
                </a:lnTo>
                <a:lnTo>
                  <a:pt x="84" y="61"/>
                </a:lnTo>
                <a:lnTo>
                  <a:pt x="72" y="79"/>
                </a:lnTo>
                <a:lnTo>
                  <a:pt x="61" y="96"/>
                </a:lnTo>
                <a:lnTo>
                  <a:pt x="50" y="116"/>
                </a:lnTo>
                <a:lnTo>
                  <a:pt x="41" y="135"/>
                </a:lnTo>
                <a:lnTo>
                  <a:pt x="32" y="155"/>
                </a:lnTo>
                <a:lnTo>
                  <a:pt x="25" y="175"/>
                </a:lnTo>
                <a:lnTo>
                  <a:pt x="18" y="195"/>
                </a:lnTo>
                <a:lnTo>
                  <a:pt x="12" y="215"/>
                </a:lnTo>
                <a:lnTo>
                  <a:pt x="8" y="236"/>
                </a:lnTo>
                <a:lnTo>
                  <a:pt x="5" y="257"/>
                </a:lnTo>
                <a:lnTo>
                  <a:pt x="1" y="278"/>
                </a:lnTo>
                <a:lnTo>
                  <a:pt x="0" y="298"/>
                </a:lnTo>
                <a:lnTo>
                  <a:pt x="0" y="320"/>
                </a:lnTo>
                <a:lnTo>
                  <a:pt x="0" y="341"/>
                </a:lnTo>
                <a:lnTo>
                  <a:pt x="1" y="362"/>
                </a:lnTo>
                <a:lnTo>
                  <a:pt x="5" y="383"/>
                </a:lnTo>
                <a:lnTo>
                  <a:pt x="8" y="404"/>
                </a:lnTo>
                <a:lnTo>
                  <a:pt x="12" y="424"/>
                </a:lnTo>
                <a:lnTo>
                  <a:pt x="18" y="444"/>
                </a:lnTo>
                <a:lnTo>
                  <a:pt x="25" y="466"/>
                </a:lnTo>
                <a:lnTo>
                  <a:pt x="32" y="485"/>
                </a:lnTo>
                <a:lnTo>
                  <a:pt x="41" y="505"/>
                </a:lnTo>
                <a:lnTo>
                  <a:pt x="50" y="524"/>
                </a:lnTo>
                <a:lnTo>
                  <a:pt x="61" y="543"/>
                </a:lnTo>
                <a:lnTo>
                  <a:pt x="72" y="561"/>
                </a:lnTo>
                <a:lnTo>
                  <a:pt x="84" y="579"/>
                </a:lnTo>
                <a:lnTo>
                  <a:pt x="98" y="597"/>
                </a:lnTo>
                <a:lnTo>
                  <a:pt x="113" y="614"/>
                </a:lnTo>
                <a:lnTo>
                  <a:pt x="128" y="631"/>
                </a:lnTo>
                <a:lnTo>
                  <a:pt x="128" y="631"/>
                </a:lnTo>
                <a:lnTo>
                  <a:pt x="134" y="634"/>
                </a:lnTo>
                <a:lnTo>
                  <a:pt x="140" y="637"/>
                </a:lnTo>
                <a:lnTo>
                  <a:pt x="145" y="640"/>
                </a:lnTo>
                <a:lnTo>
                  <a:pt x="152" y="640"/>
                </a:lnTo>
                <a:lnTo>
                  <a:pt x="152" y="640"/>
                </a:lnTo>
                <a:close/>
                <a:moveTo>
                  <a:pt x="770" y="583"/>
                </a:moveTo>
                <a:lnTo>
                  <a:pt x="770" y="583"/>
                </a:lnTo>
                <a:lnTo>
                  <a:pt x="765" y="588"/>
                </a:lnTo>
                <a:lnTo>
                  <a:pt x="763" y="595"/>
                </a:lnTo>
                <a:lnTo>
                  <a:pt x="761" y="600"/>
                </a:lnTo>
                <a:lnTo>
                  <a:pt x="761" y="607"/>
                </a:lnTo>
                <a:lnTo>
                  <a:pt x="761" y="613"/>
                </a:lnTo>
                <a:lnTo>
                  <a:pt x="763" y="619"/>
                </a:lnTo>
                <a:lnTo>
                  <a:pt x="765" y="625"/>
                </a:lnTo>
                <a:lnTo>
                  <a:pt x="770" y="631"/>
                </a:lnTo>
                <a:lnTo>
                  <a:pt x="770" y="631"/>
                </a:lnTo>
                <a:lnTo>
                  <a:pt x="775" y="634"/>
                </a:lnTo>
                <a:lnTo>
                  <a:pt x="781" y="637"/>
                </a:lnTo>
                <a:lnTo>
                  <a:pt x="786" y="640"/>
                </a:lnTo>
                <a:lnTo>
                  <a:pt x="793" y="640"/>
                </a:lnTo>
                <a:lnTo>
                  <a:pt x="793" y="640"/>
                </a:lnTo>
                <a:lnTo>
                  <a:pt x="800" y="640"/>
                </a:lnTo>
                <a:lnTo>
                  <a:pt x="806" y="637"/>
                </a:lnTo>
                <a:lnTo>
                  <a:pt x="811" y="634"/>
                </a:lnTo>
                <a:lnTo>
                  <a:pt x="817" y="631"/>
                </a:lnTo>
                <a:lnTo>
                  <a:pt x="817" y="631"/>
                </a:lnTo>
                <a:lnTo>
                  <a:pt x="833" y="614"/>
                </a:lnTo>
                <a:lnTo>
                  <a:pt x="847" y="597"/>
                </a:lnTo>
                <a:lnTo>
                  <a:pt x="861" y="579"/>
                </a:lnTo>
                <a:lnTo>
                  <a:pt x="873" y="561"/>
                </a:lnTo>
                <a:lnTo>
                  <a:pt x="884" y="543"/>
                </a:lnTo>
                <a:lnTo>
                  <a:pt x="896" y="524"/>
                </a:lnTo>
                <a:lnTo>
                  <a:pt x="905" y="505"/>
                </a:lnTo>
                <a:lnTo>
                  <a:pt x="914" y="485"/>
                </a:lnTo>
                <a:lnTo>
                  <a:pt x="920" y="466"/>
                </a:lnTo>
                <a:lnTo>
                  <a:pt x="927" y="444"/>
                </a:lnTo>
                <a:lnTo>
                  <a:pt x="933" y="424"/>
                </a:lnTo>
                <a:lnTo>
                  <a:pt x="937" y="404"/>
                </a:lnTo>
                <a:lnTo>
                  <a:pt x="941" y="383"/>
                </a:lnTo>
                <a:lnTo>
                  <a:pt x="944" y="362"/>
                </a:lnTo>
                <a:lnTo>
                  <a:pt x="945" y="341"/>
                </a:lnTo>
                <a:lnTo>
                  <a:pt x="945" y="320"/>
                </a:lnTo>
                <a:lnTo>
                  <a:pt x="945" y="298"/>
                </a:lnTo>
                <a:lnTo>
                  <a:pt x="944" y="278"/>
                </a:lnTo>
                <a:lnTo>
                  <a:pt x="941" y="257"/>
                </a:lnTo>
                <a:lnTo>
                  <a:pt x="937" y="236"/>
                </a:lnTo>
                <a:lnTo>
                  <a:pt x="933" y="215"/>
                </a:lnTo>
                <a:lnTo>
                  <a:pt x="927" y="195"/>
                </a:lnTo>
                <a:lnTo>
                  <a:pt x="920" y="175"/>
                </a:lnTo>
                <a:lnTo>
                  <a:pt x="914" y="155"/>
                </a:lnTo>
                <a:lnTo>
                  <a:pt x="905" y="135"/>
                </a:lnTo>
                <a:lnTo>
                  <a:pt x="896" y="116"/>
                </a:lnTo>
                <a:lnTo>
                  <a:pt x="884" y="96"/>
                </a:lnTo>
                <a:lnTo>
                  <a:pt x="873" y="79"/>
                </a:lnTo>
                <a:lnTo>
                  <a:pt x="861" y="61"/>
                </a:lnTo>
                <a:lnTo>
                  <a:pt x="847" y="43"/>
                </a:lnTo>
                <a:lnTo>
                  <a:pt x="833" y="26"/>
                </a:lnTo>
                <a:lnTo>
                  <a:pt x="817" y="10"/>
                </a:lnTo>
                <a:lnTo>
                  <a:pt x="817" y="10"/>
                </a:lnTo>
                <a:lnTo>
                  <a:pt x="811" y="6"/>
                </a:lnTo>
                <a:lnTo>
                  <a:pt x="806" y="2"/>
                </a:lnTo>
                <a:lnTo>
                  <a:pt x="800" y="1"/>
                </a:lnTo>
                <a:lnTo>
                  <a:pt x="793" y="0"/>
                </a:lnTo>
                <a:lnTo>
                  <a:pt x="786" y="1"/>
                </a:lnTo>
                <a:lnTo>
                  <a:pt x="781" y="2"/>
                </a:lnTo>
                <a:lnTo>
                  <a:pt x="775" y="6"/>
                </a:lnTo>
                <a:lnTo>
                  <a:pt x="770" y="10"/>
                </a:lnTo>
                <a:lnTo>
                  <a:pt x="770" y="10"/>
                </a:lnTo>
                <a:lnTo>
                  <a:pt x="765" y="15"/>
                </a:lnTo>
                <a:lnTo>
                  <a:pt x="763" y="20"/>
                </a:lnTo>
                <a:lnTo>
                  <a:pt x="761" y="27"/>
                </a:lnTo>
                <a:lnTo>
                  <a:pt x="761" y="34"/>
                </a:lnTo>
                <a:lnTo>
                  <a:pt x="761" y="39"/>
                </a:lnTo>
                <a:lnTo>
                  <a:pt x="763" y="46"/>
                </a:lnTo>
                <a:lnTo>
                  <a:pt x="765" y="52"/>
                </a:lnTo>
                <a:lnTo>
                  <a:pt x="770" y="56"/>
                </a:lnTo>
                <a:lnTo>
                  <a:pt x="770" y="56"/>
                </a:lnTo>
                <a:lnTo>
                  <a:pt x="783" y="71"/>
                </a:lnTo>
                <a:lnTo>
                  <a:pt x="795" y="85"/>
                </a:lnTo>
                <a:lnTo>
                  <a:pt x="807" y="100"/>
                </a:lnTo>
                <a:lnTo>
                  <a:pt x="818" y="114"/>
                </a:lnTo>
                <a:lnTo>
                  <a:pt x="827" y="130"/>
                </a:lnTo>
                <a:lnTo>
                  <a:pt x="836" y="147"/>
                </a:lnTo>
                <a:lnTo>
                  <a:pt x="845" y="163"/>
                </a:lnTo>
                <a:lnTo>
                  <a:pt x="852" y="180"/>
                </a:lnTo>
                <a:lnTo>
                  <a:pt x="858" y="196"/>
                </a:lnTo>
                <a:lnTo>
                  <a:pt x="864" y="214"/>
                </a:lnTo>
                <a:lnTo>
                  <a:pt x="869" y="231"/>
                </a:lnTo>
                <a:lnTo>
                  <a:pt x="872" y="249"/>
                </a:lnTo>
                <a:lnTo>
                  <a:pt x="875" y="266"/>
                </a:lnTo>
                <a:lnTo>
                  <a:pt x="878" y="284"/>
                </a:lnTo>
                <a:lnTo>
                  <a:pt x="879" y="302"/>
                </a:lnTo>
                <a:lnTo>
                  <a:pt x="879" y="320"/>
                </a:lnTo>
                <a:lnTo>
                  <a:pt x="879" y="338"/>
                </a:lnTo>
                <a:lnTo>
                  <a:pt x="878" y="356"/>
                </a:lnTo>
                <a:lnTo>
                  <a:pt x="875" y="374"/>
                </a:lnTo>
                <a:lnTo>
                  <a:pt x="872" y="392"/>
                </a:lnTo>
                <a:lnTo>
                  <a:pt x="869" y="408"/>
                </a:lnTo>
                <a:lnTo>
                  <a:pt x="864" y="426"/>
                </a:lnTo>
                <a:lnTo>
                  <a:pt x="858" y="443"/>
                </a:lnTo>
                <a:lnTo>
                  <a:pt x="852" y="460"/>
                </a:lnTo>
                <a:lnTo>
                  <a:pt x="845" y="477"/>
                </a:lnTo>
                <a:lnTo>
                  <a:pt x="836" y="494"/>
                </a:lnTo>
                <a:lnTo>
                  <a:pt x="827" y="509"/>
                </a:lnTo>
                <a:lnTo>
                  <a:pt x="818" y="525"/>
                </a:lnTo>
                <a:lnTo>
                  <a:pt x="807" y="540"/>
                </a:lnTo>
                <a:lnTo>
                  <a:pt x="795" y="555"/>
                </a:lnTo>
                <a:lnTo>
                  <a:pt x="783" y="569"/>
                </a:lnTo>
                <a:lnTo>
                  <a:pt x="770" y="583"/>
                </a:lnTo>
                <a:lnTo>
                  <a:pt x="770" y="583"/>
                </a:lnTo>
                <a:close/>
                <a:moveTo>
                  <a:pt x="222" y="536"/>
                </a:moveTo>
                <a:lnTo>
                  <a:pt x="222" y="536"/>
                </a:lnTo>
                <a:lnTo>
                  <a:pt x="227" y="541"/>
                </a:lnTo>
                <a:lnTo>
                  <a:pt x="233" y="544"/>
                </a:lnTo>
                <a:lnTo>
                  <a:pt x="240" y="545"/>
                </a:lnTo>
                <a:lnTo>
                  <a:pt x="245" y="546"/>
                </a:lnTo>
                <a:lnTo>
                  <a:pt x="245" y="546"/>
                </a:lnTo>
                <a:lnTo>
                  <a:pt x="252" y="545"/>
                </a:lnTo>
                <a:lnTo>
                  <a:pt x="258" y="544"/>
                </a:lnTo>
                <a:lnTo>
                  <a:pt x="264" y="541"/>
                </a:lnTo>
                <a:lnTo>
                  <a:pt x="269" y="536"/>
                </a:lnTo>
                <a:lnTo>
                  <a:pt x="269" y="536"/>
                </a:lnTo>
                <a:lnTo>
                  <a:pt x="273" y="531"/>
                </a:lnTo>
                <a:lnTo>
                  <a:pt x="277" y="525"/>
                </a:lnTo>
                <a:lnTo>
                  <a:pt x="278" y="520"/>
                </a:lnTo>
                <a:lnTo>
                  <a:pt x="279" y="513"/>
                </a:lnTo>
                <a:lnTo>
                  <a:pt x="278" y="507"/>
                </a:lnTo>
                <a:lnTo>
                  <a:pt x="277" y="500"/>
                </a:lnTo>
                <a:lnTo>
                  <a:pt x="273" y="495"/>
                </a:lnTo>
                <a:lnTo>
                  <a:pt x="269" y="489"/>
                </a:lnTo>
                <a:lnTo>
                  <a:pt x="269" y="489"/>
                </a:lnTo>
                <a:lnTo>
                  <a:pt x="253" y="471"/>
                </a:lnTo>
                <a:lnTo>
                  <a:pt x="239" y="452"/>
                </a:lnTo>
                <a:lnTo>
                  <a:pt x="226" y="432"/>
                </a:lnTo>
                <a:lnTo>
                  <a:pt x="216" y="411"/>
                </a:lnTo>
                <a:lnTo>
                  <a:pt x="208" y="388"/>
                </a:lnTo>
                <a:lnTo>
                  <a:pt x="204" y="366"/>
                </a:lnTo>
                <a:lnTo>
                  <a:pt x="200" y="343"/>
                </a:lnTo>
                <a:lnTo>
                  <a:pt x="199" y="320"/>
                </a:lnTo>
                <a:lnTo>
                  <a:pt x="200" y="297"/>
                </a:lnTo>
                <a:lnTo>
                  <a:pt x="204" y="274"/>
                </a:lnTo>
                <a:lnTo>
                  <a:pt x="208" y="251"/>
                </a:lnTo>
                <a:lnTo>
                  <a:pt x="216" y="230"/>
                </a:lnTo>
                <a:lnTo>
                  <a:pt x="226" y="209"/>
                </a:lnTo>
                <a:lnTo>
                  <a:pt x="239" y="187"/>
                </a:lnTo>
                <a:lnTo>
                  <a:pt x="253" y="168"/>
                </a:lnTo>
                <a:lnTo>
                  <a:pt x="269" y="150"/>
                </a:lnTo>
                <a:lnTo>
                  <a:pt x="269" y="150"/>
                </a:lnTo>
                <a:lnTo>
                  <a:pt x="273" y="145"/>
                </a:lnTo>
                <a:lnTo>
                  <a:pt x="277" y="139"/>
                </a:lnTo>
                <a:lnTo>
                  <a:pt x="278" y="134"/>
                </a:lnTo>
                <a:lnTo>
                  <a:pt x="279" y="127"/>
                </a:lnTo>
                <a:lnTo>
                  <a:pt x="278" y="120"/>
                </a:lnTo>
                <a:lnTo>
                  <a:pt x="277" y="114"/>
                </a:lnTo>
                <a:lnTo>
                  <a:pt x="273" y="109"/>
                </a:lnTo>
                <a:lnTo>
                  <a:pt x="269" y="103"/>
                </a:lnTo>
                <a:lnTo>
                  <a:pt x="269" y="103"/>
                </a:lnTo>
                <a:lnTo>
                  <a:pt x="264" y="99"/>
                </a:lnTo>
                <a:lnTo>
                  <a:pt x="258" y="96"/>
                </a:lnTo>
                <a:lnTo>
                  <a:pt x="252" y="94"/>
                </a:lnTo>
                <a:lnTo>
                  <a:pt x="245" y="93"/>
                </a:lnTo>
                <a:lnTo>
                  <a:pt x="240" y="94"/>
                </a:lnTo>
                <a:lnTo>
                  <a:pt x="233" y="96"/>
                </a:lnTo>
                <a:lnTo>
                  <a:pt x="227" y="99"/>
                </a:lnTo>
                <a:lnTo>
                  <a:pt x="222" y="103"/>
                </a:lnTo>
                <a:lnTo>
                  <a:pt x="222" y="103"/>
                </a:lnTo>
                <a:lnTo>
                  <a:pt x="212" y="114"/>
                </a:lnTo>
                <a:lnTo>
                  <a:pt x="201" y="127"/>
                </a:lnTo>
                <a:lnTo>
                  <a:pt x="191" y="139"/>
                </a:lnTo>
                <a:lnTo>
                  <a:pt x="183" y="151"/>
                </a:lnTo>
                <a:lnTo>
                  <a:pt x="174" y="164"/>
                </a:lnTo>
                <a:lnTo>
                  <a:pt x="168" y="177"/>
                </a:lnTo>
                <a:lnTo>
                  <a:pt x="161" y="191"/>
                </a:lnTo>
                <a:lnTo>
                  <a:pt x="155" y="204"/>
                </a:lnTo>
                <a:lnTo>
                  <a:pt x="150" y="219"/>
                </a:lnTo>
                <a:lnTo>
                  <a:pt x="145" y="232"/>
                </a:lnTo>
                <a:lnTo>
                  <a:pt x="141" y="247"/>
                </a:lnTo>
                <a:lnTo>
                  <a:pt x="138" y="261"/>
                </a:lnTo>
                <a:lnTo>
                  <a:pt x="135" y="276"/>
                </a:lnTo>
                <a:lnTo>
                  <a:pt x="134" y="291"/>
                </a:lnTo>
                <a:lnTo>
                  <a:pt x="133" y="305"/>
                </a:lnTo>
                <a:lnTo>
                  <a:pt x="133" y="320"/>
                </a:lnTo>
                <a:lnTo>
                  <a:pt x="133" y="334"/>
                </a:lnTo>
                <a:lnTo>
                  <a:pt x="134" y="349"/>
                </a:lnTo>
                <a:lnTo>
                  <a:pt x="135" y="364"/>
                </a:lnTo>
                <a:lnTo>
                  <a:pt x="138" y="378"/>
                </a:lnTo>
                <a:lnTo>
                  <a:pt x="141" y="393"/>
                </a:lnTo>
                <a:lnTo>
                  <a:pt x="145" y="407"/>
                </a:lnTo>
                <a:lnTo>
                  <a:pt x="150" y="421"/>
                </a:lnTo>
                <a:lnTo>
                  <a:pt x="155" y="435"/>
                </a:lnTo>
                <a:lnTo>
                  <a:pt x="161" y="449"/>
                </a:lnTo>
                <a:lnTo>
                  <a:pt x="168" y="462"/>
                </a:lnTo>
                <a:lnTo>
                  <a:pt x="174" y="476"/>
                </a:lnTo>
                <a:lnTo>
                  <a:pt x="183" y="488"/>
                </a:lnTo>
                <a:lnTo>
                  <a:pt x="191" y="502"/>
                </a:lnTo>
                <a:lnTo>
                  <a:pt x="201" y="513"/>
                </a:lnTo>
                <a:lnTo>
                  <a:pt x="212" y="525"/>
                </a:lnTo>
                <a:lnTo>
                  <a:pt x="222" y="536"/>
                </a:lnTo>
                <a:lnTo>
                  <a:pt x="222" y="536"/>
                </a:lnTo>
                <a:close/>
                <a:moveTo>
                  <a:pt x="676" y="489"/>
                </a:moveTo>
                <a:lnTo>
                  <a:pt x="676" y="489"/>
                </a:lnTo>
                <a:lnTo>
                  <a:pt x="672" y="495"/>
                </a:lnTo>
                <a:lnTo>
                  <a:pt x="668" y="500"/>
                </a:lnTo>
                <a:lnTo>
                  <a:pt x="667" y="507"/>
                </a:lnTo>
                <a:lnTo>
                  <a:pt x="666" y="513"/>
                </a:lnTo>
                <a:lnTo>
                  <a:pt x="667" y="520"/>
                </a:lnTo>
                <a:lnTo>
                  <a:pt x="668" y="525"/>
                </a:lnTo>
                <a:lnTo>
                  <a:pt x="672" y="531"/>
                </a:lnTo>
                <a:lnTo>
                  <a:pt x="676" y="536"/>
                </a:lnTo>
                <a:lnTo>
                  <a:pt x="676" y="536"/>
                </a:lnTo>
                <a:lnTo>
                  <a:pt x="681" y="541"/>
                </a:lnTo>
                <a:lnTo>
                  <a:pt x="687" y="544"/>
                </a:lnTo>
                <a:lnTo>
                  <a:pt x="693" y="545"/>
                </a:lnTo>
                <a:lnTo>
                  <a:pt x="700" y="546"/>
                </a:lnTo>
                <a:lnTo>
                  <a:pt x="700" y="546"/>
                </a:lnTo>
                <a:lnTo>
                  <a:pt x="705" y="545"/>
                </a:lnTo>
                <a:lnTo>
                  <a:pt x="712" y="544"/>
                </a:lnTo>
                <a:lnTo>
                  <a:pt x="718" y="541"/>
                </a:lnTo>
                <a:lnTo>
                  <a:pt x="723" y="536"/>
                </a:lnTo>
                <a:lnTo>
                  <a:pt x="723" y="536"/>
                </a:lnTo>
                <a:lnTo>
                  <a:pt x="734" y="525"/>
                </a:lnTo>
                <a:lnTo>
                  <a:pt x="744" y="514"/>
                </a:lnTo>
                <a:lnTo>
                  <a:pt x="753" y="502"/>
                </a:lnTo>
                <a:lnTo>
                  <a:pt x="762" y="490"/>
                </a:lnTo>
                <a:lnTo>
                  <a:pt x="770" y="477"/>
                </a:lnTo>
                <a:lnTo>
                  <a:pt x="776" y="465"/>
                </a:lnTo>
                <a:lnTo>
                  <a:pt x="783" y="451"/>
                </a:lnTo>
                <a:lnTo>
                  <a:pt x="790" y="438"/>
                </a:lnTo>
                <a:lnTo>
                  <a:pt x="794" y="423"/>
                </a:lnTo>
                <a:lnTo>
                  <a:pt x="800" y="410"/>
                </a:lnTo>
                <a:lnTo>
                  <a:pt x="803" y="395"/>
                </a:lnTo>
                <a:lnTo>
                  <a:pt x="807" y="380"/>
                </a:lnTo>
                <a:lnTo>
                  <a:pt x="809" y="366"/>
                </a:lnTo>
                <a:lnTo>
                  <a:pt x="811" y="350"/>
                </a:lnTo>
                <a:lnTo>
                  <a:pt x="812" y="336"/>
                </a:lnTo>
                <a:lnTo>
                  <a:pt x="812" y="320"/>
                </a:lnTo>
                <a:lnTo>
                  <a:pt x="812" y="320"/>
                </a:lnTo>
                <a:lnTo>
                  <a:pt x="812" y="304"/>
                </a:lnTo>
                <a:lnTo>
                  <a:pt x="811" y="289"/>
                </a:lnTo>
                <a:lnTo>
                  <a:pt x="809" y="275"/>
                </a:lnTo>
                <a:lnTo>
                  <a:pt x="807" y="259"/>
                </a:lnTo>
                <a:lnTo>
                  <a:pt x="803" y="245"/>
                </a:lnTo>
                <a:lnTo>
                  <a:pt x="800" y="231"/>
                </a:lnTo>
                <a:lnTo>
                  <a:pt x="794" y="217"/>
                </a:lnTo>
                <a:lnTo>
                  <a:pt x="790" y="203"/>
                </a:lnTo>
                <a:lnTo>
                  <a:pt x="783" y="189"/>
                </a:lnTo>
                <a:lnTo>
                  <a:pt x="776" y="176"/>
                </a:lnTo>
                <a:lnTo>
                  <a:pt x="770" y="163"/>
                </a:lnTo>
                <a:lnTo>
                  <a:pt x="762" y="150"/>
                </a:lnTo>
                <a:lnTo>
                  <a:pt x="753" y="138"/>
                </a:lnTo>
                <a:lnTo>
                  <a:pt x="744" y="126"/>
                </a:lnTo>
                <a:lnTo>
                  <a:pt x="734" y="114"/>
                </a:lnTo>
                <a:lnTo>
                  <a:pt x="723" y="103"/>
                </a:lnTo>
                <a:lnTo>
                  <a:pt x="723" y="103"/>
                </a:lnTo>
                <a:lnTo>
                  <a:pt x="718" y="99"/>
                </a:lnTo>
                <a:lnTo>
                  <a:pt x="712" y="96"/>
                </a:lnTo>
                <a:lnTo>
                  <a:pt x="705" y="94"/>
                </a:lnTo>
                <a:lnTo>
                  <a:pt x="700" y="93"/>
                </a:lnTo>
                <a:lnTo>
                  <a:pt x="693" y="94"/>
                </a:lnTo>
                <a:lnTo>
                  <a:pt x="687" y="96"/>
                </a:lnTo>
                <a:lnTo>
                  <a:pt x="681" y="99"/>
                </a:lnTo>
                <a:lnTo>
                  <a:pt x="676" y="103"/>
                </a:lnTo>
                <a:lnTo>
                  <a:pt x="676" y="103"/>
                </a:lnTo>
                <a:lnTo>
                  <a:pt x="672" y="109"/>
                </a:lnTo>
                <a:lnTo>
                  <a:pt x="668" y="114"/>
                </a:lnTo>
                <a:lnTo>
                  <a:pt x="667" y="120"/>
                </a:lnTo>
                <a:lnTo>
                  <a:pt x="666" y="127"/>
                </a:lnTo>
                <a:lnTo>
                  <a:pt x="667" y="134"/>
                </a:lnTo>
                <a:lnTo>
                  <a:pt x="668" y="139"/>
                </a:lnTo>
                <a:lnTo>
                  <a:pt x="672" y="145"/>
                </a:lnTo>
                <a:lnTo>
                  <a:pt x="676" y="150"/>
                </a:lnTo>
                <a:lnTo>
                  <a:pt x="676" y="150"/>
                </a:lnTo>
                <a:lnTo>
                  <a:pt x="692" y="168"/>
                </a:lnTo>
                <a:lnTo>
                  <a:pt x="707" y="187"/>
                </a:lnTo>
                <a:lnTo>
                  <a:pt x="719" y="209"/>
                </a:lnTo>
                <a:lnTo>
                  <a:pt x="729" y="230"/>
                </a:lnTo>
                <a:lnTo>
                  <a:pt x="737" y="251"/>
                </a:lnTo>
                <a:lnTo>
                  <a:pt x="741" y="274"/>
                </a:lnTo>
                <a:lnTo>
                  <a:pt x="745" y="297"/>
                </a:lnTo>
                <a:lnTo>
                  <a:pt x="746" y="320"/>
                </a:lnTo>
                <a:lnTo>
                  <a:pt x="745" y="343"/>
                </a:lnTo>
                <a:lnTo>
                  <a:pt x="741" y="366"/>
                </a:lnTo>
                <a:lnTo>
                  <a:pt x="737" y="388"/>
                </a:lnTo>
                <a:lnTo>
                  <a:pt x="729" y="411"/>
                </a:lnTo>
                <a:lnTo>
                  <a:pt x="719" y="432"/>
                </a:lnTo>
                <a:lnTo>
                  <a:pt x="707" y="452"/>
                </a:lnTo>
                <a:lnTo>
                  <a:pt x="692" y="471"/>
                </a:lnTo>
                <a:lnTo>
                  <a:pt x="676" y="489"/>
                </a:lnTo>
                <a:lnTo>
                  <a:pt x="676" y="489"/>
                </a:lnTo>
                <a:close/>
                <a:moveTo>
                  <a:pt x="316" y="443"/>
                </a:moveTo>
                <a:lnTo>
                  <a:pt x="316" y="443"/>
                </a:lnTo>
                <a:lnTo>
                  <a:pt x="322" y="447"/>
                </a:lnTo>
                <a:lnTo>
                  <a:pt x="327" y="450"/>
                </a:lnTo>
                <a:lnTo>
                  <a:pt x="333" y="452"/>
                </a:lnTo>
                <a:lnTo>
                  <a:pt x="340" y="452"/>
                </a:lnTo>
                <a:lnTo>
                  <a:pt x="340" y="452"/>
                </a:lnTo>
                <a:lnTo>
                  <a:pt x="345" y="452"/>
                </a:lnTo>
                <a:lnTo>
                  <a:pt x="352" y="450"/>
                </a:lnTo>
                <a:lnTo>
                  <a:pt x="358" y="447"/>
                </a:lnTo>
                <a:lnTo>
                  <a:pt x="363" y="443"/>
                </a:lnTo>
                <a:lnTo>
                  <a:pt x="363" y="443"/>
                </a:lnTo>
                <a:lnTo>
                  <a:pt x="367" y="438"/>
                </a:lnTo>
                <a:lnTo>
                  <a:pt x="370" y="432"/>
                </a:lnTo>
                <a:lnTo>
                  <a:pt x="372" y="425"/>
                </a:lnTo>
                <a:lnTo>
                  <a:pt x="372" y="420"/>
                </a:lnTo>
                <a:lnTo>
                  <a:pt x="372" y="413"/>
                </a:lnTo>
                <a:lnTo>
                  <a:pt x="370" y="407"/>
                </a:lnTo>
                <a:lnTo>
                  <a:pt x="367" y="402"/>
                </a:lnTo>
                <a:lnTo>
                  <a:pt x="363" y="396"/>
                </a:lnTo>
                <a:lnTo>
                  <a:pt x="363" y="396"/>
                </a:lnTo>
                <a:lnTo>
                  <a:pt x="356" y="388"/>
                </a:lnTo>
                <a:lnTo>
                  <a:pt x="350" y="379"/>
                </a:lnTo>
                <a:lnTo>
                  <a:pt x="344" y="370"/>
                </a:lnTo>
                <a:lnTo>
                  <a:pt x="340" y="361"/>
                </a:lnTo>
                <a:lnTo>
                  <a:pt x="336" y="351"/>
                </a:lnTo>
                <a:lnTo>
                  <a:pt x="333" y="341"/>
                </a:lnTo>
                <a:lnTo>
                  <a:pt x="332" y="331"/>
                </a:lnTo>
                <a:lnTo>
                  <a:pt x="332" y="320"/>
                </a:lnTo>
                <a:lnTo>
                  <a:pt x="332" y="320"/>
                </a:lnTo>
                <a:lnTo>
                  <a:pt x="332" y="310"/>
                </a:lnTo>
                <a:lnTo>
                  <a:pt x="333" y="298"/>
                </a:lnTo>
                <a:lnTo>
                  <a:pt x="336" y="288"/>
                </a:lnTo>
                <a:lnTo>
                  <a:pt x="340" y="278"/>
                </a:lnTo>
                <a:lnTo>
                  <a:pt x="344" y="269"/>
                </a:lnTo>
                <a:lnTo>
                  <a:pt x="350" y="260"/>
                </a:lnTo>
                <a:lnTo>
                  <a:pt x="356" y="251"/>
                </a:lnTo>
                <a:lnTo>
                  <a:pt x="363" y="243"/>
                </a:lnTo>
                <a:lnTo>
                  <a:pt x="363" y="243"/>
                </a:lnTo>
                <a:lnTo>
                  <a:pt x="367" y="239"/>
                </a:lnTo>
                <a:lnTo>
                  <a:pt x="370" y="233"/>
                </a:lnTo>
                <a:lnTo>
                  <a:pt x="372" y="227"/>
                </a:lnTo>
                <a:lnTo>
                  <a:pt x="372" y="220"/>
                </a:lnTo>
                <a:lnTo>
                  <a:pt x="372" y="214"/>
                </a:lnTo>
                <a:lnTo>
                  <a:pt x="370" y="208"/>
                </a:lnTo>
                <a:lnTo>
                  <a:pt x="367" y="202"/>
                </a:lnTo>
                <a:lnTo>
                  <a:pt x="363" y="197"/>
                </a:lnTo>
                <a:lnTo>
                  <a:pt x="363" y="197"/>
                </a:lnTo>
                <a:lnTo>
                  <a:pt x="358" y="193"/>
                </a:lnTo>
                <a:lnTo>
                  <a:pt x="352" y="190"/>
                </a:lnTo>
                <a:lnTo>
                  <a:pt x="345" y="187"/>
                </a:lnTo>
                <a:lnTo>
                  <a:pt x="340" y="187"/>
                </a:lnTo>
                <a:lnTo>
                  <a:pt x="333" y="187"/>
                </a:lnTo>
                <a:lnTo>
                  <a:pt x="327" y="190"/>
                </a:lnTo>
                <a:lnTo>
                  <a:pt x="322" y="193"/>
                </a:lnTo>
                <a:lnTo>
                  <a:pt x="316" y="197"/>
                </a:lnTo>
                <a:lnTo>
                  <a:pt x="316" y="197"/>
                </a:lnTo>
                <a:lnTo>
                  <a:pt x="305" y="210"/>
                </a:lnTo>
                <a:lnTo>
                  <a:pt x="295" y="223"/>
                </a:lnTo>
                <a:lnTo>
                  <a:pt x="286" y="238"/>
                </a:lnTo>
                <a:lnTo>
                  <a:pt x="278" y="254"/>
                </a:lnTo>
                <a:lnTo>
                  <a:pt x="272" y="269"/>
                </a:lnTo>
                <a:lnTo>
                  <a:pt x="269" y="286"/>
                </a:lnTo>
                <a:lnTo>
                  <a:pt x="266" y="303"/>
                </a:lnTo>
                <a:lnTo>
                  <a:pt x="266" y="320"/>
                </a:lnTo>
                <a:lnTo>
                  <a:pt x="266" y="320"/>
                </a:lnTo>
                <a:lnTo>
                  <a:pt x="266" y="338"/>
                </a:lnTo>
                <a:lnTo>
                  <a:pt x="269" y="355"/>
                </a:lnTo>
                <a:lnTo>
                  <a:pt x="272" y="370"/>
                </a:lnTo>
                <a:lnTo>
                  <a:pt x="278" y="386"/>
                </a:lnTo>
                <a:lnTo>
                  <a:pt x="286" y="402"/>
                </a:lnTo>
                <a:lnTo>
                  <a:pt x="295" y="416"/>
                </a:lnTo>
                <a:lnTo>
                  <a:pt x="305" y="430"/>
                </a:lnTo>
                <a:lnTo>
                  <a:pt x="316" y="443"/>
                </a:lnTo>
                <a:lnTo>
                  <a:pt x="316" y="443"/>
                </a:lnTo>
                <a:close/>
                <a:moveTo>
                  <a:pt x="613" y="320"/>
                </a:moveTo>
                <a:lnTo>
                  <a:pt x="613" y="320"/>
                </a:lnTo>
                <a:lnTo>
                  <a:pt x="613" y="331"/>
                </a:lnTo>
                <a:lnTo>
                  <a:pt x="612" y="341"/>
                </a:lnTo>
                <a:lnTo>
                  <a:pt x="609" y="351"/>
                </a:lnTo>
                <a:lnTo>
                  <a:pt x="605" y="361"/>
                </a:lnTo>
                <a:lnTo>
                  <a:pt x="601" y="370"/>
                </a:lnTo>
                <a:lnTo>
                  <a:pt x="595" y="379"/>
                </a:lnTo>
                <a:lnTo>
                  <a:pt x="590" y="388"/>
                </a:lnTo>
                <a:lnTo>
                  <a:pt x="582" y="396"/>
                </a:lnTo>
                <a:lnTo>
                  <a:pt x="582" y="396"/>
                </a:lnTo>
                <a:lnTo>
                  <a:pt x="578" y="402"/>
                </a:lnTo>
                <a:lnTo>
                  <a:pt x="575" y="407"/>
                </a:lnTo>
                <a:lnTo>
                  <a:pt x="573" y="413"/>
                </a:lnTo>
                <a:lnTo>
                  <a:pt x="573" y="420"/>
                </a:lnTo>
                <a:lnTo>
                  <a:pt x="573" y="425"/>
                </a:lnTo>
                <a:lnTo>
                  <a:pt x="575" y="432"/>
                </a:lnTo>
                <a:lnTo>
                  <a:pt x="578" y="438"/>
                </a:lnTo>
                <a:lnTo>
                  <a:pt x="582" y="443"/>
                </a:lnTo>
                <a:lnTo>
                  <a:pt x="582" y="443"/>
                </a:lnTo>
                <a:lnTo>
                  <a:pt x="587" y="447"/>
                </a:lnTo>
                <a:lnTo>
                  <a:pt x="593" y="450"/>
                </a:lnTo>
                <a:lnTo>
                  <a:pt x="600" y="452"/>
                </a:lnTo>
                <a:lnTo>
                  <a:pt x="605" y="452"/>
                </a:lnTo>
                <a:lnTo>
                  <a:pt x="605" y="452"/>
                </a:lnTo>
                <a:lnTo>
                  <a:pt x="612" y="452"/>
                </a:lnTo>
                <a:lnTo>
                  <a:pt x="618" y="450"/>
                </a:lnTo>
                <a:lnTo>
                  <a:pt x="623" y="447"/>
                </a:lnTo>
                <a:lnTo>
                  <a:pt x="629" y="443"/>
                </a:lnTo>
                <a:lnTo>
                  <a:pt x="629" y="443"/>
                </a:lnTo>
                <a:lnTo>
                  <a:pt x="640" y="430"/>
                </a:lnTo>
                <a:lnTo>
                  <a:pt x="650" y="416"/>
                </a:lnTo>
                <a:lnTo>
                  <a:pt x="659" y="402"/>
                </a:lnTo>
                <a:lnTo>
                  <a:pt x="667" y="386"/>
                </a:lnTo>
                <a:lnTo>
                  <a:pt x="673" y="370"/>
                </a:lnTo>
                <a:lnTo>
                  <a:pt x="676" y="355"/>
                </a:lnTo>
                <a:lnTo>
                  <a:pt x="680" y="337"/>
                </a:lnTo>
                <a:lnTo>
                  <a:pt x="680" y="320"/>
                </a:lnTo>
                <a:lnTo>
                  <a:pt x="680" y="320"/>
                </a:lnTo>
                <a:lnTo>
                  <a:pt x="680" y="303"/>
                </a:lnTo>
                <a:lnTo>
                  <a:pt x="676" y="286"/>
                </a:lnTo>
                <a:lnTo>
                  <a:pt x="673" y="269"/>
                </a:lnTo>
                <a:lnTo>
                  <a:pt x="667" y="254"/>
                </a:lnTo>
                <a:lnTo>
                  <a:pt x="659" y="238"/>
                </a:lnTo>
                <a:lnTo>
                  <a:pt x="650" y="223"/>
                </a:lnTo>
                <a:lnTo>
                  <a:pt x="640" y="210"/>
                </a:lnTo>
                <a:lnTo>
                  <a:pt x="629" y="197"/>
                </a:lnTo>
                <a:lnTo>
                  <a:pt x="629" y="197"/>
                </a:lnTo>
                <a:lnTo>
                  <a:pt x="623" y="193"/>
                </a:lnTo>
                <a:lnTo>
                  <a:pt x="618" y="190"/>
                </a:lnTo>
                <a:lnTo>
                  <a:pt x="612" y="187"/>
                </a:lnTo>
                <a:lnTo>
                  <a:pt x="605" y="187"/>
                </a:lnTo>
                <a:lnTo>
                  <a:pt x="600" y="187"/>
                </a:lnTo>
                <a:lnTo>
                  <a:pt x="593" y="190"/>
                </a:lnTo>
                <a:lnTo>
                  <a:pt x="587" y="193"/>
                </a:lnTo>
                <a:lnTo>
                  <a:pt x="582" y="197"/>
                </a:lnTo>
                <a:lnTo>
                  <a:pt x="582" y="197"/>
                </a:lnTo>
                <a:lnTo>
                  <a:pt x="578" y="202"/>
                </a:lnTo>
                <a:lnTo>
                  <a:pt x="575" y="208"/>
                </a:lnTo>
                <a:lnTo>
                  <a:pt x="573" y="214"/>
                </a:lnTo>
                <a:lnTo>
                  <a:pt x="573" y="220"/>
                </a:lnTo>
                <a:lnTo>
                  <a:pt x="573" y="227"/>
                </a:lnTo>
                <a:lnTo>
                  <a:pt x="575" y="233"/>
                </a:lnTo>
                <a:lnTo>
                  <a:pt x="578" y="239"/>
                </a:lnTo>
                <a:lnTo>
                  <a:pt x="582" y="243"/>
                </a:lnTo>
                <a:lnTo>
                  <a:pt x="582" y="243"/>
                </a:lnTo>
                <a:lnTo>
                  <a:pt x="590" y="251"/>
                </a:lnTo>
                <a:lnTo>
                  <a:pt x="595" y="260"/>
                </a:lnTo>
                <a:lnTo>
                  <a:pt x="601" y="269"/>
                </a:lnTo>
                <a:lnTo>
                  <a:pt x="605" y="278"/>
                </a:lnTo>
                <a:lnTo>
                  <a:pt x="609" y="288"/>
                </a:lnTo>
                <a:lnTo>
                  <a:pt x="612" y="298"/>
                </a:lnTo>
                <a:lnTo>
                  <a:pt x="613" y="310"/>
                </a:lnTo>
                <a:lnTo>
                  <a:pt x="613" y="320"/>
                </a:lnTo>
                <a:lnTo>
                  <a:pt x="613" y="3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32" name="Cloud 131"/>
          <p:cNvSpPr/>
          <p:nvPr/>
        </p:nvSpPr>
        <p:spPr>
          <a:xfrm>
            <a:off x="7924800" y="1312990"/>
            <a:ext cx="1219200" cy="736603"/>
          </a:xfrm>
          <a:prstGeom prst="cloud">
            <a:avLst/>
          </a:prstGeom>
          <a:solidFill>
            <a:schemeClr val="accent1"/>
          </a:solidFill>
          <a:ln w="9525" cap="rnd">
            <a:noFill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Internet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1695677" y="1907084"/>
            <a:ext cx="28719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dirty="0" err="1">
                <a:latin typeface="+mj-lt"/>
              </a:rPr>
              <a:t>gNB</a:t>
            </a:r>
            <a:endParaRPr lang="en-US" sz="1000" b="1" dirty="0">
              <a:latin typeface="+mj-lt"/>
            </a:endParaRPr>
          </a:p>
        </p:txBody>
      </p:sp>
      <p:cxnSp>
        <p:nvCxnSpPr>
          <p:cNvPr id="182" name="Straight Arrow Connector 181"/>
          <p:cNvCxnSpPr>
            <a:cxnSpLocks/>
            <a:stCxn id="63" idx="6"/>
            <a:endCxn id="66" idx="2"/>
          </p:cNvCxnSpPr>
          <p:nvPr/>
        </p:nvCxnSpPr>
        <p:spPr>
          <a:xfrm flipV="1">
            <a:off x="5788305" y="1681469"/>
            <a:ext cx="1328473" cy="3488"/>
          </a:xfrm>
          <a:prstGeom prst="straightConnector1">
            <a:avLst/>
          </a:prstGeom>
          <a:ln w="2857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Can 64"/>
          <p:cNvSpPr/>
          <p:nvPr/>
        </p:nvSpPr>
        <p:spPr>
          <a:xfrm rot="5400000">
            <a:off x="1089847" y="1269839"/>
            <a:ext cx="45719" cy="876330"/>
          </a:xfrm>
          <a:prstGeom prst="can">
            <a:avLst/>
          </a:prstGeom>
          <a:noFill/>
          <a:ln w="9525">
            <a:solidFill>
              <a:schemeClr val="accent5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Elipse 7">
            <a:extLst>
              <a:ext uri="{FF2B5EF4-FFF2-40B4-BE49-F238E27FC236}">
                <a16:creationId xmlns:a16="http://schemas.microsoft.com/office/drawing/2014/main" id="{B7E981F5-1299-9649-A8A3-BF7759CACDDE}"/>
              </a:ext>
            </a:extLst>
          </p:cNvPr>
          <p:cNvSpPr/>
          <p:nvPr/>
        </p:nvSpPr>
        <p:spPr>
          <a:xfrm>
            <a:off x="5356305" y="1468957"/>
            <a:ext cx="432000" cy="432000"/>
          </a:xfrm>
          <a:prstGeom prst="ellipse">
            <a:avLst/>
          </a:prstGeom>
          <a:noFill/>
          <a:ln w="317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s-ES_tradnl" sz="900" b="1" dirty="0">
                <a:solidFill>
                  <a:schemeClr val="tx2"/>
                </a:solidFill>
              </a:rPr>
              <a:t>C1</a:t>
            </a:r>
          </a:p>
        </p:txBody>
      </p:sp>
      <p:sp>
        <p:nvSpPr>
          <p:cNvPr id="66" name="Elipse 7">
            <a:extLst>
              <a:ext uri="{FF2B5EF4-FFF2-40B4-BE49-F238E27FC236}">
                <a16:creationId xmlns:a16="http://schemas.microsoft.com/office/drawing/2014/main" id="{D1D7A549-2705-8748-8BE6-A795BDD6A39A}"/>
              </a:ext>
            </a:extLst>
          </p:cNvPr>
          <p:cNvSpPr/>
          <p:nvPr/>
        </p:nvSpPr>
        <p:spPr>
          <a:xfrm>
            <a:off x="7116778" y="1465469"/>
            <a:ext cx="432000" cy="432000"/>
          </a:xfrm>
          <a:prstGeom prst="ellipse">
            <a:avLst/>
          </a:prstGeom>
          <a:noFill/>
          <a:ln w="317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s-ES_tradnl" sz="900" b="1" dirty="0">
                <a:solidFill>
                  <a:schemeClr val="tx2"/>
                </a:solidFill>
              </a:rPr>
              <a:t>UPF2</a:t>
            </a:r>
            <a:endParaRPr lang="es-ES_tradnl" sz="900" dirty="0">
              <a:solidFill>
                <a:schemeClr val="accent2"/>
              </a:solidFill>
            </a:endParaRP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2A1ECFDF-7DD1-3046-AB96-80C7E4ECDBD4}"/>
              </a:ext>
            </a:extLst>
          </p:cNvPr>
          <p:cNvCxnSpPr>
            <a:cxnSpLocks/>
            <a:stCxn id="161" idx="6"/>
            <a:endCxn id="63" idx="2"/>
          </p:cNvCxnSpPr>
          <p:nvPr/>
        </p:nvCxnSpPr>
        <p:spPr>
          <a:xfrm flipV="1">
            <a:off x="3750345" y="1684957"/>
            <a:ext cx="1605960" cy="3640"/>
          </a:xfrm>
          <a:prstGeom prst="straightConnector1">
            <a:avLst/>
          </a:prstGeom>
          <a:ln w="2857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09F79D47-E7C9-0D4A-9D0F-377F216EF109}"/>
              </a:ext>
            </a:extLst>
          </p:cNvPr>
          <p:cNvCxnSpPr>
            <a:cxnSpLocks/>
            <a:stCxn id="66" idx="6"/>
            <a:endCxn id="132" idx="2"/>
          </p:cNvCxnSpPr>
          <p:nvPr/>
        </p:nvCxnSpPr>
        <p:spPr>
          <a:xfrm flipV="1">
            <a:off x="7548778" y="1681292"/>
            <a:ext cx="379804" cy="177"/>
          </a:xfrm>
          <a:prstGeom prst="straightConnector1">
            <a:avLst/>
          </a:prstGeom>
          <a:ln w="2857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TextBox 164">
            <a:extLst>
              <a:ext uri="{FF2B5EF4-FFF2-40B4-BE49-F238E27FC236}">
                <a16:creationId xmlns:a16="http://schemas.microsoft.com/office/drawing/2014/main" id="{2BF95021-82F0-C44D-8AC3-6D9F685230A9}"/>
              </a:ext>
            </a:extLst>
          </p:cNvPr>
          <p:cNvSpPr txBox="1"/>
          <p:nvPr/>
        </p:nvSpPr>
        <p:spPr>
          <a:xfrm>
            <a:off x="308187" y="1908678"/>
            <a:ext cx="17152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b="1" dirty="0">
                <a:latin typeface="+mj-lt"/>
              </a:rPr>
              <a:t>UE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69452BA4-AA29-E34B-8026-3901DD002374}"/>
              </a:ext>
            </a:extLst>
          </p:cNvPr>
          <p:cNvGrpSpPr/>
          <p:nvPr/>
        </p:nvGrpSpPr>
        <p:grpSpPr>
          <a:xfrm>
            <a:off x="1861881" y="3207553"/>
            <a:ext cx="1709446" cy="758103"/>
            <a:chOff x="2336560" y="3985598"/>
            <a:chExt cx="1468538" cy="650947"/>
          </a:xfrm>
        </p:grpSpPr>
        <p:sp>
          <p:nvSpPr>
            <p:cNvPr id="64" name="Rectángulo redondeado 64">
              <a:extLst>
                <a:ext uri="{FF2B5EF4-FFF2-40B4-BE49-F238E27FC236}">
                  <a16:creationId xmlns:a16="http://schemas.microsoft.com/office/drawing/2014/main" id="{E504467C-E2A3-874D-B8C5-C63C18E3D7D1}"/>
                </a:ext>
              </a:extLst>
            </p:cNvPr>
            <p:cNvSpPr/>
            <p:nvPr/>
          </p:nvSpPr>
          <p:spPr>
            <a:xfrm rot="16200000">
              <a:off x="2452170" y="3870844"/>
              <a:ext cx="161130" cy="391681"/>
            </a:xfrm>
            <a:prstGeom prst="round1Rect">
              <a:avLst/>
            </a:prstGeom>
            <a:solidFill>
              <a:srgbClr val="00BCEB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vert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IPv6 </a:t>
              </a:r>
              <a:r>
                <a:rPr kumimoji="0" lang="es-ES_tradnl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Hdr</a:t>
              </a:r>
              <a:endParaRPr kumimoji="0" lang="es-ES_tradnl" sz="8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68" name="Rectángulo redondeado 64">
              <a:extLst>
                <a:ext uri="{FF2B5EF4-FFF2-40B4-BE49-F238E27FC236}">
                  <a16:creationId xmlns:a16="http://schemas.microsoft.com/office/drawing/2014/main" id="{6F36E546-27E3-034A-95DE-258A3C081C50}"/>
                </a:ext>
              </a:extLst>
            </p:cNvPr>
            <p:cNvSpPr/>
            <p:nvPr/>
          </p:nvSpPr>
          <p:spPr>
            <a:xfrm>
              <a:off x="2728910" y="3985598"/>
              <a:ext cx="1076186" cy="161131"/>
            </a:xfrm>
            <a:prstGeom prst="round1Rect">
              <a:avLst/>
            </a:prstGeom>
            <a:solidFill>
              <a:srgbClr val="00BCEB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SA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G</a:t>
              </a:r>
              <a:r>
                <a:rPr kumimoji="0" lang="es-ES_tradnl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::</a:t>
              </a: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, DA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S1</a:t>
              </a:r>
              <a:r>
                <a:rPr kumimoji="0" lang="es-ES_tradnl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::</a:t>
              </a:r>
            </a:p>
          </p:txBody>
        </p:sp>
        <p:sp>
          <p:nvSpPr>
            <p:cNvPr id="69" name="Rectángulo redondeado 65">
              <a:extLst>
                <a:ext uri="{FF2B5EF4-FFF2-40B4-BE49-F238E27FC236}">
                  <a16:creationId xmlns:a16="http://schemas.microsoft.com/office/drawing/2014/main" id="{4BE50B4B-37F2-E443-8D26-DD208DA11313}"/>
                </a:ext>
              </a:extLst>
            </p:cNvPr>
            <p:cNvSpPr/>
            <p:nvPr/>
          </p:nvSpPr>
          <p:spPr>
            <a:xfrm>
              <a:off x="2336894" y="4147257"/>
              <a:ext cx="391682" cy="161131"/>
            </a:xfrm>
            <a:prstGeom prst="rect">
              <a:avLst/>
            </a:prstGeom>
            <a:solidFill>
              <a:srgbClr val="6EBE4A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SR </a:t>
              </a:r>
              <a:r>
                <a:rPr kumimoji="0" lang="es-ES_tradnl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Hdr</a:t>
              </a:r>
              <a:endParaRPr kumimoji="0" lang="es-ES_tradnl" sz="800" b="0" i="0" u="none" strike="noStrike" kern="0" cap="none" spc="0" normalizeH="0" baseline="0" noProof="0" dirty="0">
                <a:ln>
                  <a:noFill/>
                </a:ln>
                <a:solidFill>
                  <a:srgbClr val="005073"/>
                </a:solidFill>
                <a:effectLst/>
                <a:uLnTx/>
                <a:uFillTx/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70" name="Rectángulo redondeado 65">
              <a:extLst>
                <a:ext uri="{FF2B5EF4-FFF2-40B4-BE49-F238E27FC236}">
                  <a16:creationId xmlns:a16="http://schemas.microsoft.com/office/drawing/2014/main" id="{52211B38-531D-2F4C-BB8E-80A3EED12858}"/>
                </a:ext>
              </a:extLst>
            </p:cNvPr>
            <p:cNvSpPr/>
            <p:nvPr/>
          </p:nvSpPr>
          <p:spPr>
            <a:xfrm>
              <a:off x="2728911" y="4146734"/>
              <a:ext cx="1076185" cy="161131"/>
            </a:xfrm>
            <a:prstGeom prst="rect">
              <a:avLst/>
            </a:prstGeom>
            <a:solidFill>
              <a:srgbClr val="6EBE4A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(</a:t>
              </a: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U2::, </a:t>
              </a: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C1::) SL=2</a:t>
              </a:r>
            </a:p>
          </p:txBody>
        </p:sp>
        <p:sp>
          <p:nvSpPr>
            <p:cNvPr id="71" name="Rectángulo redondeado 66">
              <a:extLst>
                <a:ext uri="{FF2B5EF4-FFF2-40B4-BE49-F238E27FC236}">
                  <a16:creationId xmlns:a16="http://schemas.microsoft.com/office/drawing/2014/main" id="{56FFEC4B-68B7-A945-84C5-3DBBC7D77E82}"/>
                </a:ext>
              </a:extLst>
            </p:cNvPr>
            <p:cNvSpPr/>
            <p:nvPr/>
          </p:nvSpPr>
          <p:spPr>
            <a:xfrm rot="10800000">
              <a:off x="2336892" y="4466807"/>
              <a:ext cx="1468202" cy="161131"/>
            </a:xfrm>
            <a:prstGeom prst="round2SameRect">
              <a:avLst/>
            </a:prstGeom>
            <a:solidFill>
              <a:srgbClr val="282828">
                <a:lumMod val="40000"/>
                <a:lumOff val="60000"/>
                <a:alpha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800" b="0" i="0" u="none" strike="noStrike" kern="0" cap="none" spc="0" normalizeH="0" baseline="0" noProof="0" dirty="0">
                <a:ln>
                  <a:noFill/>
                </a:ln>
                <a:solidFill>
                  <a:srgbClr val="005073"/>
                </a:solidFill>
                <a:effectLst/>
                <a:uLnTx/>
                <a:uFillTx/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E61ABF9-A73D-0E41-B2F8-5BA4E17BF660}"/>
                </a:ext>
              </a:extLst>
            </p:cNvPr>
            <p:cNvSpPr txBox="1"/>
            <p:nvPr/>
          </p:nvSpPr>
          <p:spPr>
            <a:xfrm>
              <a:off x="2336560" y="4475414"/>
              <a:ext cx="1468533" cy="1611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5073">
                      <a:lumMod val="50000"/>
                    </a:srgbClr>
                  </a:solidFill>
                  <a:effectLst/>
                  <a:uLnTx/>
                  <a:uFillTx/>
                  <a:latin typeface="CiscoSansTT ExtraLight"/>
                </a:rPr>
                <a:t>Payload</a:t>
              </a:r>
              <a:endParaRPr kumimoji="0" lang="es-ES_tradnl" sz="800" b="0" i="0" u="none" strike="noStrike" kern="0" cap="none" spc="0" normalizeH="0" baseline="0" noProof="0" dirty="0">
                <a:ln>
                  <a:noFill/>
                </a:ln>
                <a:solidFill>
                  <a:srgbClr val="005073">
                    <a:lumMod val="50000"/>
                  </a:srgbClr>
                </a:solidFill>
                <a:effectLst/>
                <a:uLnTx/>
                <a:uFillTx/>
                <a:latin typeface="CiscoSansTT ExtraLight"/>
              </a:endParaRPr>
            </a:p>
          </p:txBody>
        </p:sp>
        <p:sp>
          <p:nvSpPr>
            <p:cNvPr id="153" name="Rectángulo redondeado 64">
              <a:extLst>
                <a:ext uri="{FF2B5EF4-FFF2-40B4-BE49-F238E27FC236}">
                  <a16:creationId xmlns:a16="http://schemas.microsoft.com/office/drawing/2014/main" id="{527A3A19-9CA8-C241-9E68-63C6B9053550}"/>
                </a:ext>
              </a:extLst>
            </p:cNvPr>
            <p:cNvSpPr/>
            <p:nvPr/>
          </p:nvSpPr>
          <p:spPr>
            <a:xfrm rot="16200000">
              <a:off x="2452172" y="4191543"/>
              <a:ext cx="161129" cy="391681"/>
            </a:xfrm>
            <a:prstGeom prst="round1Rect">
              <a:avLst>
                <a:gd name="adj" fmla="val 0"/>
              </a:avLst>
            </a:prstGeom>
            <a:solidFill>
              <a:srgbClr val="00BCEB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vert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IPv6 </a:t>
              </a:r>
              <a:r>
                <a:rPr kumimoji="0" lang="es-ES_tradnl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Hdr</a:t>
              </a:r>
              <a:endParaRPr kumimoji="0" lang="es-ES_tradnl" sz="8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154" name="Rectángulo redondeado 64">
              <a:extLst>
                <a:ext uri="{FF2B5EF4-FFF2-40B4-BE49-F238E27FC236}">
                  <a16:creationId xmlns:a16="http://schemas.microsoft.com/office/drawing/2014/main" id="{DC6DAC14-EABC-8340-A61A-53B937CF3253}"/>
                </a:ext>
              </a:extLst>
            </p:cNvPr>
            <p:cNvSpPr/>
            <p:nvPr/>
          </p:nvSpPr>
          <p:spPr>
            <a:xfrm>
              <a:off x="2728911" y="4306296"/>
              <a:ext cx="1076187" cy="161131"/>
            </a:xfrm>
            <a:prstGeom prst="round1Rect">
              <a:avLst>
                <a:gd name="adj" fmla="val 0"/>
              </a:avLst>
            </a:prstGeom>
            <a:solidFill>
              <a:srgbClr val="00BCEB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SA = </a:t>
              </a:r>
              <a:r>
                <a:rPr kumimoji="0" lang="es-ES_tradnl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A::</a:t>
              </a: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, DA = </a:t>
              </a:r>
              <a:r>
                <a:rPr kumimoji="0" lang="es-ES_tradnl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Z::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0AC6F974-8618-DA4C-A99B-3A8CC3468B9C}"/>
              </a:ext>
            </a:extLst>
          </p:cNvPr>
          <p:cNvGrpSpPr/>
          <p:nvPr/>
        </p:nvGrpSpPr>
        <p:grpSpPr>
          <a:xfrm>
            <a:off x="212407" y="3563587"/>
            <a:ext cx="1572203" cy="402069"/>
            <a:chOff x="891584" y="3988972"/>
            <a:chExt cx="1203364" cy="322265"/>
          </a:xfrm>
        </p:grpSpPr>
        <p:sp>
          <p:nvSpPr>
            <p:cNvPr id="74" name="Rectángulo redondeado 64">
              <a:extLst>
                <a:ext uri="{FF2B5EF4-FFF2-40B4-BE49-F238E27FC236}">
                  <a16:creationId xmlns:a16="http://schemas.microsoft.com/office/drawing/2014/main" id="{CE4F4DE0-4502-C34E-B665-1D32ADCF5726}"/>
                </a:ext>
              </a:extLst>
            </p:cNvPr>
            <p:cNvSpPr/>
            <p:nvPr/>
          </p:nvSpPr>
          <p:spPr>
            <a:xfrm rot="16200000">
              <a:off x="1019480" y="3861415"/>
              <a:ext cx="161130" cy="416245"/>
            </a:xfrm>
            <a:prstGeom prst="round1Rect">
              <a:avLst/>
            </a:prstGeom>
            <a:solidFill>
              <a:srgbClr val="00BCEB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vert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IPv6 </a:t>
              </a:r>
              <a:r>
                <a:rPr kumimoji="0" lang="es-ES_tradnl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Hdr</a:t>
              </a:r>
              <a:endParaRPr kumimoji="0" lang="es-ES_tradnl" sz="8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75" name="Rectángulo redondeado 64">
              <a:extLst>
                <a:ext uri="{FF2B5EF4-FFF2-40B4-BE49-F238E27FC236}">
                  <a16:creationId xmlns:a16="http://schemas.microsoft.com/office/drawing/2014/main" id="{AE709CF2-6841-B249-BE2E-141CAC163873}"/>
                </a:ext>
              </a:extLst>
            </p:cNvPr>
            <p:cNvSpPr/>
            <p:nvPr/>
          </p:nvSpPr>
          <p:spPr>
            <a:xfrm>
              <a:off x="1308165" y="3988972"/>
              <a:ext cx="786783" cy="161131"/>
            </a:xfrm>
            <a:prstGeom prst="round1Rect">
              <a:avLst/>
            </a:prstGeom>
            <a:solidFill>
              <a:srgbClr val="00BCEB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SA = A::, DA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Z</a:t>
              </a:r>
              <a:r>
                <a:rPr kumimoji="0" lang="es-ES_tradnl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::</a:t>
              </a:r>
            </a:p>
          </p:txBody>
        </p:sp>
        <p:sp>
          <p:nvSpPr>
            <p:cNvPr id="76" name="Rectángulo redondeado 66">
              <a:extLst>
                <a:ext uri="{FF2B5EF4-FFF2-40B4-BE49-F238E27FC236}">
                  <a16:creationId xmlns:a16="http://schemas.microsoft.com/office/drawing/2014/main" id="{A7F47D00-29D4-9E4B-B7E4-C6096E0E30C8}"/>
                </a:ext>
              </a:extLst>
            </p:cNvPr>
            <p:cNvSpPr/>
            <p:nvPr/>
          </p:nvSpPr>
          <p:spPr>
            <a:xfrm rot="10800000">
              <a:off x="891585" y="4150106"/>
              <a:ext cx="1203363" cy="161131"/>
            </a:xfrm>
            <a:prstGeom prst="round2SameRect">
              <a:avLst/>
            </a:prstGeom>
            <a:solidFill>
              <a:srgbClr val="282828">
                <a:lumMod val="40000"/>
                <a:lumOff val="60000"/>
                <a:alpha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800" b="0" i="0" u="none" strike="noStrike" kern="0" cap="none" spc="0" normalizeH="0" baseline="0" noProof="0" dirty="0">
                <a:ln>
                  <a:noFill/>
                </a:ln>
                <a:solidFill>
                  <a:srgbClr val="005073"/>
                </a:solidFill>
                <a:effectLst/>
                <a:uLnTx/>
                <a:uFillTx/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36D9020D-0A2A-014E-8EC5-284949A1C1A7}"/>
                </a:ext>
              </a:extLst>
            </p:cNvPr>
            <p:cNvSpPr txBox="1"/>
            <p:nvPr/>
          </p:nvSpPr>
          <p:spPr>
            <a:xfrm>
              <a:off x="891584" y="4150103"/>
              <a:ext cx="1203364" cy="1611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5073">
                      <a:lumMod val="50000"/>
                    </a:srgbClr>
                  </a:solidFill>
                  <a:effectLst/>
                  <a:uLnTx/>
                  <a:uFillTx/>
                  <a:latin typeface="CiscoSansTT ExtraLight"/>
                </a:rPr>
                <a:t>Payload</a:t>
              </a:r>
              <a:endParaRPr kumimoji="0" lang="es-ES_tradnl" sz="800" b="0" i="0" u="none" strike="noStrike" kern="0" cap="none" spc="0" normalizeH="0" baseline="0" noProof="0" dirty="0">
                <a:ln>
                  <a:noFill/>
                </a:ln>
                <a:solidFill>
                  <a:srgbClr val="005073">
                    <a:lumMod val="50000"/>
                  </a:srgbClr>
                </a:solidFill>
                <a:effectLst/>
                <a:uLnTx/>
                <a:uFillTx/>
                <a:latin typeface="CiscoSansTT ExtraLight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54FC9897-CADB-5246-94FD-DA2BE43CB6FC}"/>
              </a:ext>
            </a:extLst>
          </p:cNvPr>
          <p:cNvGrpSpPr/>
          <p:nvPr/>
        </p:nvGrpSpPr>
        <p:grpSpPr>
          <a:xfrm>
            <a:off x="7231001" y="3592149"/>
            <a:ext cx="1584115" cy="373507"/>
            <a:chOff x="891584" y="3988972"/>
            <a:chExt cx="1203364" cy="322265"/>
          </a:xfrm>
        </p:grpSpPr>
        <p:sp>
          <p:nvSpPr>
            <p:cNvPr id="109" name="Rectángulo redondeado 64">
              <a:extLst>
                <a:ext uri="{FF2B5EF4-FFF2-40B4-BE49-F238E27FC236}">
                  <a16:creationId xmlns:a16="http://schemas.microsoft.com/office/drawing/2014/main" id="{9AB53BCF-0C85-F343-A038-B7AC020CA00F}"/>
                </a:ext>
              </a:extLst>
            </p:cNvPr>
            <p:cNvSpPr/>
            <p:nvPr/>
          </p:nvSpPr>
          <p:spPr>
            <a:xfrm rot="16200000">
              <a:off x="1019480" y="3861415"/>
              <a:ext cx="161130" cy="416245"/>
            </a:xfrm>
            <a:prstGeom prst="round1Rect">
              <a:avLst/>
            </a:prstGeom>
            <a:solidFill>
              <a:srgbClr val="00BCEB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vert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IPv6 </a:t>
              </a:r>
              <a:r>
                <a:rPr kumimoji="0" lang="es-ES_tradnl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Hdr</a:t>
              </a:r>
              <a:endParaRPr kumimoji="0" lang="es-ES_tradnl" sz="8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114" name="Rectángulo redondeado 64">
              <a:extLst>
                <a:ext uri="{FF2B5EF4-FFF2-40B4-BE49-F238E27FC236}">
                  <a16:creationId xmlns:a16="http://schemas.microsoft.com/office/drawing/2014/main" id="{8C02328D-51E8-604C-A55B-AD5A03168E8C}"/>
                </a:ext>
              </a:extLst>
            </p:cNvPr>
            <p:cNvSpPr/>
            <p:nvPr/>
          </p:nvSpPr>
          <p:spPr>
            <a:xfrm>
              <a:off x="1308165" y="3988972"/>
              <a:ext cx="786783" cy="161131"/>
            </a:xfrm>
            <a:prstGeom prst="round1Rect">
              <a:avLst/>
            </a:prstGeom>
            <a:solidFill>
              <a:srgbClr val="00BCEB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SA = A::, DA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Z</a:t>
              </a:r>
              <a:r>
                <a:rPr kumimoji="0" lang="es-ES_tradnl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::</a:t>
              </a:r>
            </a:p>
          </p:txBody>
        </p:sp>
        <p:sp>
          <p:nvSpPr>
            <p:cNvPr id="115" name="Rectángulo redondeado 66">
              <a:extLst>
                <a:ext uri="{FF2B5EF4-FFF2-40B4-BE49-F238E27FC236}">
                  <a16:creationId xmlns:a16="http://schemas.microsoft.com/office/drawing/2014/main" id="{D3080F47-7C58-7943-991C-C8EC784447A8}"/>
                </a:ext>
              </a:extLst>
            </p:cNvPr>
            <p:cNvSpPr/>
            <p:nvPr/>
          </p:nvSpPr>
          <p:spPr>
            <a:xfrm rot="10800000">
              <a:off x="891585" y="4150106"/>
              <a:ext cx="1203363" cy="161131"/>
            </a:xfrm>
            <a:prstGeom prst="round2SameRect">
              <a:avLst/>
            </a:prstGeom>
            <a:solidFill>
              <a:srgbClr val="282828">
                <a:lumMod val="40000"/>
                <a:lumOff val="60000"/>
                <a:alpha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800" b="0" i="0" u="none" strike="noStrike" kern="0" cap="none" spc="0" normalizeH="0" baseline="0" noProof="0" dirty="0">
                <a:ln>
                  <a:noFill/>
                </a:ln>
                <a:solidFill>
                  <a:srgbClr val="005073"/>
                </a:solidFill>
                <a:effectLst/>
                <a:uLnTx/>
                <a:uFillTx/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022C60FD-A88A-AF4C-8494-4173DE2307BA}"/>
                </a:ext>
              </a:extLst>
            </p:cNvPr>
            <p:cNvSpPr txBox="1"/>
            <p:nvPr/>
          </p:nvSpPr>
          <p:spPr>
            <a:xfrm>
              <a:off x="891584" y="4150103"/>
              <a:ext cx="1203364" cy="1611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5073">
                      <a:lumMod val="50000"/>
                    </a:srgbClr>
                  </a:solidFill>
                  <a:effectLst/>
                  <a:uLnTx/>
                  <a:uFillTx/>
                  <a:latin typeface="CiscoSansTT ExtraLight"/>
                </a:rPr>
                <a:t>Payload</a:t>
              </a:r>
              <a:endParaRPr kumimoji="0" lang="es-ES_tradnl" sz="800" b="0" i="0" u="none" strike="noStrike" kern="0" cap="none" spc="0" normalizeH="0" baseline="0" noProof="0" dirty="0">
                <a:ln>
                  <a:noFill/>
                </a:ln>
                <a:solidFill>
                  <a:srgbClr val="005073">
                    <a:lumMod val="50000"/>
                  </a:srgbClr>
                </a:solidFill>
                <a:effectLst/>
                <a:uLnTx/>
                <a:uFillTx/>
                <a:latin typeface="CiscoSansTT ExtraLight"/>
              </a:endParaRPr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8E61F1A1-3D8C-BE44-857E-735166639B95}"/>
              </a:ext>
            </a:extLst>
          </p:cNvPr>
          <p:cNvSpPr txBox="1"/>
          <p:nvPr/>
        </p:nvSpPr>
        <p:spPr>
          <a:xfrm>
            <a:off x="1222315" y="2817593"/>
            <a:ext cx="11295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dirty="0" err="1">
                <a:latin typeface="+mj-lt"/>
              </a:rPr>
              <a:t>T.Encaps.Red</a:t>
            </a:r>
            <a:endParaRPr lang="en-US" sz="1000" b="1" dirty="0">
              <a:latin typeface="+mj-lt"/>
            </a:endParaRPr>
          </a:p>
          <a:p>
            <a:pPr algn="ctr"/>
            <a:r>
              <a:rPr lang="en-US" sz="1000" b="1" dirty="0">
                <a:latin typeface="+mj-lt"/>
              </a:rPr>
              <a:t>&lt;S1::, C1::, U2::&gt;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DC33F543-E094-8B41-A14E-BF5FF859A138}"/>
              </a:ext>
            </a:extLst>
          </p:cNvPr>
          <p:cNvSpPr txBox="1"/>
          <p:nvPr/>
        </p:nvSpPr>
        <p:spPr>
          <a:xfrm>
            <a:off x="6889221" y="2812390"/>
            <a:ext cx="103557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dirty="0" err="1">
                <a:latin typeface="+mj-lt"/>
              </a:rPr>
              <a:t>End.DT</a:t>
            </a:r>
            <a:r>
              <a:rPr lang="en-US" sz="1000" b="1" dirty="0">
                <a:latin typeface="+mj-lt"/>
              </a:rPr>
              <a:t> with PSP</a:t>
            </a:r>
          </a:p>
        </p:txBody>
      </p: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8591E23B-9B31-0741-83D6-E9EB05040693}"/>
              </a:ext>
            </a:extLst>
          </p:cNvPr>
          <p:cNvGrpSpPr/>
          <p:nvPr/>
        </p:nvGrpSpPr>
        <p:grpSpPr>
          <a:xfrm>
            <a:off x="5455970" y="3397165"/>
            <a:ext cx="1709059" cy="568491"/>
            <a:chOff x="2325990" y="4139802"/>
            <a:chExt cx="1468204" cy="488136"/>
          </a:xfrm>
        </p:grpSpPr>
        <p:sp>
          <p:nvSpPr>
            <p:cNvPr id="146" name="Rectángulo redondeado 64">
              <a:extLst>
                <a:ext uri="{FF2B5EF4-FFF2-40B4-BE49-F238E27FC236}">
                  <a16:creationId xmlns:a16="http://schemas.microsoft.com/office/drawing/2014/main" id="{F7D0378F-D385-6D44-B601-F59DA72DC862}"/>
                </a:ext>
              </a:extLst>
            </p:cNvPr>
            <p:cNvSpPr/>
            <p:nvPr/>
          </p:nvSpPr>
          <p:spPr>
            <a:xfrm rot="16200000">
              <a:off x="2441267" y="4025052"/>
              <a:ext cx="161130" cy="391681"/>
            </a:xfrm>
            <a:prstGeom prst="round1Rect">
              <a:avLst>
                <a:gd name="adj" fmla="val 22464"/>
              </a:avLst>
            </a:prstGeom>
            <a:solidFill>
              <a:srgbClr val="00BCEB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vert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IPv6 </a:t>
              </a:r>
              <a:r>
                <a:rPr kumimoji="0" lang="es-ES_tradnl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Hdr</a:t>
              </a:r>
              <a:endParaRPr kumimoji="0" lang="es-ES_tradnl" sz="8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148" name="Rectángulo redondeado 64">
              <a:extLst>
                <a:ext uri="{FF2B5EF4-FFF2-40B4-BE49-F238E27FC236}">
                  <a16:creationId xmlns:a16="http://schemas.microsoft.com/office/drawing/2014/main" id="{DCD59A34-7BC2-4645-ACC7-35EF96C2C6E1}"/>
                </a:ext>
              </a:extLst>
            </p:cNvPr>
            <p:cNvSpPr/>
            <p:nvPr/>
          </p:nvSpPr>
          <p:spPr>
            <a:xfrm>
              <a:off x="2718008" y="4139802"/>
              <a:ext cx="1076186" cy="161131"/>
            </a:xfrm>
            <a:prstGeom prst="round1Rect">
              <a:avLst/>
            </a:prstGeom>
            <a:solidFill>
              <a:srgbClr val="00BCEB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SA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G</a:t>
              </a:r>
              <a:r>
                <a:rPr kumimoji="0" lang="es-ES_tradnl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::</a:t>
              </a: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, DA = </a:t>
              </a:r>
              <a:r>
                <a:rPr kumimoji="0" lang="es-ES_tradnl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U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2</a:t>
              </a:r>
              <a:r>
                <a:rPr kumimoji="0" lang="es-ES_tradnl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::</a:t>
              </a:r>
            </a:p>
          </p:txBody>
        </p:sp>
        <p:sp>
          <p:nvSpPr>
            <p:cNvPr id="151" name="Rectángulo redondeado 66">
              <a:extLst>
                <a:ext uri="{FF2B5EF4-FFF2-40B4-BE49-F238E27FC236}">
                  <a16:creationId xmlns:a16="http://schemas.microsoft.com/office/drawing/2014/main" id="{2053D428-01B5-9042-B68E-1F628990CA82}"/>
                </a:ext>
              </a:extLst>
            </p:cNvPr>
            <p:cNvSpPr/>
            <p:nvPr/>
          </p:nvSpPr>
          <p:spPr>
            <a:xfrm rot="10800000">
              <a:off x="2325990" y="4463200"/>
              <a:ext cx="1465524" cy="161131"/>
            </a:xfrm>
            <a:prstGeom prst="round2SameRect">
              <a:avLst/>
            </a:prstGeom>
            <a:solidFill>
              <a:srgbClr val="282828">
                <a:lumMod val="40000"/>
                <a:lumOff val="60000"/>
                <a:alpha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800" b="0" i="0" u="none" strike="noStrike" kern="0" cap="none" spc="0" normalizeH="0" baseline="0" noProof="0" dirty="0">
                <a:ln>
                  <a:noFill/>
                </a:ln>
                <a:solidFill>
                  <a:srgbClr val="005073"/>
                </a:solidFill>
                <a:effectLst/>
                <a:uLnTx/>
                <a:uFillTx/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E7332DF1-7ECF-0049-B411-FAAB0683024A}"/>
                </a:ext>
              </a:extLst>
            </p:cNvPr>
            <p:cNvSpPr txBox="1"/>
            <p:nvPr/>
          </p:nvSpPr>
          <p:spPr>
            <a:xfrm>
              <a:off x="2336234" y="4466807"/>
              <a:ext cx="1455282" cy="1611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5073">
                      <a:lumMod val="50000"/>
                    </a:srgbClr>
                  </a:solidFill>
                  <a:effectLst/>
                  <a:uLnTx/>
                  <a:uFillTx/>
                  <a:latin typeface="CiscoSansTT ExtraLight"/>
                </a:rPr>
                <a:t>Payload</a:t>
              </a:r>
              <a:endParaRPr kumimoji="0" lang="es-ES_tradnl" sz="800" b="0" i="0" u="none" strike="noStrike" kern="0" cap="none" spc="0" normalizeH="0" baseline="0" noProof="0" dirty="0">
                <a:ln>
                  <a:noFill/>
                </a:ln>
                <a:solidFill>
                  <a:srgbClr val="005073">
                    <a:lumMod val="50000"/>
                  </a:srgbClr>
                </a:solidFill>
                <a:effectLst/>
                <a:uLnTx/>
                <a:uFillTx/>
                <a:latin typeface="CiscoSansTT ExtraLight"/>
              </a:endParaRPr>
            </a:p>
          </p:txBody>
        </p:sp>
        <p:sp>
          <p:nvSpPr>
            <p:cNvPr id="155" name="Rectángulo redondeado 64">
              <a:extLst>
                <a:ext uri="{FF2B5EF4-FFF2-40B4-BE49-F238E27FC236}">
                  <a16:creationId xmlns:a16="http://schemas.microsoft.com/office/drawing/2014/main" id="{364DD674-0C9E-4D40-BC8C-41E0388D9A67}"/>
                </a:ext>
              </a:extLst>
            </p:cNvPr>
            <p:cNvSpPr/>
            <p:nvPr/>
          </p:nvSpPr>
          <p:spPr>
            <a:xfrm rot="16200000">
              <a:off x="2441268" y="4186787"/>
              <a:ext cx="161129" cy="391680"/>
            </a:xfrm>
            <a:prstGeom prst="round1Rect">
              <a:avLst>
                <a:gd name="adj" fmla="val 0"/>
              </a:avLst>
            </a:prstGeom>
            <a:solidFill>
              <a:srgbClr val="00BCEB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vert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IPv6 </a:t>
              </a:r>
              <a:r>
                <a:rPr kumimoji="0" lang="es-ES_tradnl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Hdr</a:t>
              </a:r>
              <a:endParaRPr kumimoji="0" lang="es-ES_tradnl" sz="8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156" name="Rectángulo redondeado 64">
              <a:extLst>
                <a:ext uri="{FF2B5EF4-FFF2-40B4-BE49-F238E27FC236}">
                  <a16:creationId xmlns:a16="http://schemas.microsoft.com/office/drawing/2014/main" id="{5A8C0EF8-3E5F-1F45-A407-B5209D6102CD}"/>
                </a:ext>
              </a:extLst>
            </p:cNvPr>
            <p:cNvSpPr/>
            <p:nvPr/>
          </p:nvSpPr>
          <p:spPr>
            <a:xfrm>
              <a:off x="2714039" y="4301542"/>
              <a:ext cx="1077479" cy="161650"/>
            </a:xfrm>
            <a:prstGeom prst="round1Rect">
              <a:avLst>
                <a:gd name="adj" fmla="val 0"/>
              </a:avLst>
            </a:prstGeom>
            <a:solidFill>
              <a:srgbClr val="00BCEB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SA = </a:t>
              </a:r>
              <a:r>
                <a:rPr kumimoji="0" lang="es-ES_tradnl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A::</a:t>
              </a: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, DA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Z</a:t>
              </a:r>
              <a:r>
                <a:rPr kumimoji="0" lang="es-ES_tradnl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::</a:t>
              </a:r>
            </a:p>
          </p:txBody>
        </p:sp>
      </p:grpSp>
      <p:sp>
        <p:nvSpPr>
          <p:cNvPr id="161" name="Elipse 7">
            <a:extLst>
              <a:ext uri="{FF2B5EF4-FFF2-40B4-BE49-F238E27FC236}">
                <a16:creationId xmlns:a16="http://schemas.microsoft.com/office/drawing/2014/main" id="{D24BB813-3ACE-A741-B0D3-3EA613D7C814}"/>
              </a:ext>
            </a:extLst>
          </p:cNvPr>
          <p:cNvSpPr/>
          <p:nvPr/>
        </p:nvSpPr>
        <p:spPr>
          <a:xfrm>
            <a:off x="3318345" y="1472597"/>
            <a:ext cx="432000" cy="432000"/>
          </a:xfrm>
          <a:prstGeom prst="ellipse">
            <a:avLst/>
          </a:prstGeom>
          <a:noFill/>
          <a:ln w="317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s-ES_tradnl" sz="900" b="1" dirty="0">
                <a:solidFill>
                  <a:schemeClr val="tx2"/>
                </a:solidFill>
              </a:rPr>
              <a:t>S1</a:t>
            </a:r>
          </a:p>
        </p:txBody>
      </p:sp>
      <p:cxnSp>
        <p:nvCxnSpPr>
          <p:cNvPr id="162" name="Straight Arrow Connector 161">
            <a:extLst>
              <a:ext uri="{FF2B5EF4-FFF2-40B4-BE49-F238E27FC236}">
                <a16:creationId xmlns:a16="http://schemas.microsoft.com/office/drawing/2014/main" id="{0805166E-1DAA-6041-8003-23B6473E3DA1}"/>
              </a:ext>
            </a:extLst>
          </p:cNvPr>
          <p:cNvCxnSpPr>
            <a:cxnSpLocks/>
            <a:endCxn id="161" idx="2"/>
          </p:cNvCxnSpPr>
          <p:nvPr/>
        </p:nvCxnSpPr>
        <p:spPr>
          <a:xfrm flipV="1">
            <a:off x="2012665" y="1688597"/>
            <a:ext cx="1305680" cy="25202"/>
          </a:xfrm>
          <a:prstGeom prst="straightConnector1">
            <a:avLst/>
          </a:prstGeom>
          <a:ln w="2857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213FFB8D-4B6F-8642-B645-528DC2D12635}"/>
              </a:ext>
            </a:extLst>
          </p:cNvPr>
          <p:cNvGrpSpPr/>
          <p:nvPr/>
        </p:nvGrpSpPr>
        <p:grpSpPr>
          <a:xfrm>
            <a:off x="3650138" y="3207553"/>
            <a:ext cx="1724481" cy="758103"/>
            <a:chOff x="2333884" y="3985598"/>
            <a:chExt cx="1481454" cy="650947"/>
          </a:xfrm>
        </p:grpSpPr>
        <p:sp>
          <p:nvSpPr>
            <p:cNvPr id="164" name="Rectángulo redondeado 64">
              <a:extLst>
                <a:ext uri="{FF2B5EF4-FFF2-40B4-BE49-F238E27FC236}">
                  <a16:creationId xmlns:a16="http://schemas.microsoft.com/office/drawing/2014/main" id="{157B1FE5-8C05-124E-A208-F75C1DA673E7}"/>
                </a:ext>
              </a:extLst>
            </p:cNvPr>
            <p:cNvSpPr/>
            <p:nvPr/>
          </p:nvSpPr>
          <p:spPr>
            <a:xfrm rot="16200000">
              <a:off x="2452170" y="3870844"/>
              <a:ext cx="161130" cy="391681"/>
            </a:xfrm>
            <a:prstGeom prst="round1Rect">
              <a:avLst/>
            </a:prstGeom>
            <a:solidFill>
              <a:srgbClr val="00BCEB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vert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IPv6 </a:t>
              </a:r>
              <a:r>
                <a:rPr kumimoji="0" lang="es-ES_tradnl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Hdr</a:t>
              </a:r>
              <a:endParaRPr kumimoji="0" lang="es-ES_tradnl" sz="8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166" name="Rectángulo redondeado 64">
              <a:extLst>
                <a:ext uri="{FF2B5EF4-FFF2-40B4-BE49-F238E27FC236}">
                  <a16:creationId xmlns:a16="http://schemas.microsoft.com/office/drawing/2014/main" id="{084293C4-E9D2-6943-AF2B-3C96308CEA5E}"/>
                </a:ext>
              </a:extLst>
            </p:cNvPr>
            <p:cNvSpPr/>
            <p:nvPr/>
          </p:nvSpPr>
          <p:spPr>
            <a:xfrm>
              <a:off x="2728910" y="3985598"/>
              <a:ext cx="1076186" cy="161131"/>
            </a:xfrm>
            <a:prstGeom prst="round1Rect">
              <a:avLst/>
            </a:prstGeom>
            <a:solidFill>
              <a:srgbClr val="00BCEB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SA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G</a:t>
              </a:r>
              <a:r>
                <a:rPr kumimoji="0" lang="es-ES_tradnl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::</a:t>
              </a: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, DA = </a:t>
              </a:r>
              <a:r>
                <a:rPr kumimoji="0" lang="es-ES_tradnl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C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1</a:t>
              </a:r>
              <a:r>
                <a:rPr kumimoji="0" lang="es-ES_tradnl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::</a:t>
              </a:r>
            </a:p>
          </p:txBody>
        </p:sp>
        <p:sp>
          <p:nvSpPr>
            <p:cNvPr id="167" name="Rectángulo redondeado 65">
              <a:extLst>
                <a:ext uri="{FF2B5EF4-FFF2-40B4-BE49-F238E27FC236}">
                  <a16:creationId xmlns:a16="http://schemas.microsoft.com/office/drawing/2014/main" id="{81E8AE74-0083-954A-A70D-F52EE41FF09E}"/>
                </a:ext>
              </a:extLst>
            </p:cNvPr>
            <p:cNvSpPr/>
            <p:nvPr/>
          </p:nvSpPr>
          <p:spPr>
            <a:xfrm>
              <a:off x="2336894" y="4147257"/>
              <a:ext cx="391682" cy="161131"/>
            </a:xfrm>
            <a:prstGeom prst="rect">
              <a:avLst/>
            </a:prstGeom>
            <a:solidFill>
              <a:srgbClr val="6EBE4A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SR </a:t>
              </a:r>
              <a:r>
                <a:rPr kumimoji="0" lang="es-ES_tradnl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Hdr</a:t>
              </a:r>
              <a:endParaRPr kumimoji="0" lang="es-ES_tradnl" sz="800" b="0" i="0" u="none" strike="noStrike" kern="0" cap="none" spc="0" normalizeH="0" baseline="0" noProof="0" dirty="0">
                <a:ln>
                  <a:noFill/>
                </a:ln>
                <a:solidFill>
                  <a:srgbClr val="005073"/>
                </a:solidFill>
                <a:effectLst/>
                <a:uLnTx/>
                <a:uFillTx/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168" name="Rectángulo redondeado 65">
              <a:extLst>
                <a:ext uri="{FF2B5EF4-FFF2-40B4-BE49-F238E27FC236}">
                  <a16:creationId xmlns:a16="http://schemas.microsoft.com/office/drawing/2014/main" id="{13338EA3-3219-B043-9A83-BB79F978FE0E}"/>
                </a:ext>
              </a:extLst>
            </p:cNvPr>
            <p:cNvSpPr/>
            <p:nvPr/>
          </p:nvSpPr>
          <p:spPr>
            <a:xfrm>
              <a:off x="2728911" y="4146734"/>
              <a:ext cx="1076185" cy="161131"/>
            </a:xfrm>
            <a:prstGeom prst="rect">
              <a:avLst/>
            </a:prstGeom>
            <a:solidFill>
              <a:srgbClr val="6EBE4A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(</a:t>
              </a: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U2::, </a:t>
              </a:r>
              <a:r>
                <a:rPr kumimoji="0" lang="es-ES_tradnl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A661C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C1::</a:t>
              </a: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) SL=1</a:t>
              </a:r>
            </a:p>
          </p:txBody>
        </p:sp>
        <p:sp>
          <p:nvSpPr>
            <p:cNvPr id="169" name="Rectángulo redondeado 66">
              <a:extLst>
                <a:ext uri="{FF2B5EF4-FFF2-40B4-BE49-F238E27FC236}">
                  <a16:creationId xmlns:a16="http://schemas.microsoft.com/office/drawing/2014/main" id="{70342117-B284-DF48-8EEC-3E246708E096}"/>
                </a:ext>
              </a:extLst>
            </p:cNvPr>
            <p:cNvSpPr/>
            <p:nvPr/>
          </p:nvSpPr>
          <p:spPr>
            <a:xfrm rot="10800000">
              <a:off x="2336893" y="4466807"/>
              <a:ext cx="1478445" cy="161131"/>
            </a:xfrm>
            <a:prstGeom prst="round2SameRect">
              <a:avLst/>
            </a:prstGeom>
            <a:solidFill>
              <a:srgbClr val="282828">
                <a:lumMod val="40000"/>
                <a:lumOff val="60000"/>
                <a:alpha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800" b="0" i="0" u="none" strike="noStrike" kern="0" cap="none" spc="0" normalizeH="0" baseline="0" noProof="0" dirty="0">
                <a:ln>
                  <a:noFill/>
                </a:ln>
                <a:solidFill>
                  <a:srgbClr val="005073"/>
                </a:solidFill>
                <a:effectLst/>
                <a:uLnTx/>
                <a:uFillTx/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DA3BC5AC-10CD-D349-88E7-C7D2B0B7C1B8}"/>
                </a:ext>
              </a:extLst>
            </p:cNvPr>
            <p:cNvSpPr txBox="1"/>
            <p:nvPr/>
          </p:nvSpPr>
          <p:spPr>
            <a:xfrm>
              <a:off x="2333884" y="4475414"/>
              <a:ext cx="1468201" cy="1611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5073">
                      <a:lumMod val="50000"/>
                    </a:srgbClr>
                  </a:solidFill>
                  <a:effectLst/>
                  <a:uLnTx/>
                  <a:uFillTx/>
                  <a:latin typeface="CiscoSansTT ExtraLight"/>
                </a:rPr>
                <a:t>Payload</a:t>
              </a:r>
              <a:endParaRPr kumimoji="0" lang="es-ES_tradnl" sz="800" b="0" i="0" u="none" strike="noStrike" kern="0" cap="none" spc="0" normalizeH="0" baseline="0" noProof="0" dirty="0">
                <a:ln>
                  <a:noFill/>
                </a:ln>
                <a:solidFill>
                  <a:srgbClr val="005073">
                    <a:lumMod val="50000"/>
                  </a:srgbClr>
                </a:solidFill>
                <a:effectLst/>
                <a:uLnTx/>
                <a:uFillTx/>
                <a:latin typeface="CiscoSansTT ExtraLight"/>
              </a:endParaRPr>
            </a:p>
          </p:txBody>
        </p:sp>
        <p:sp>
          <p:nvSpPr>
            <p:cNvPr id="172" name="Rectángulo redondeado 64">
              <a:extLst>
                <a:ext uri="{FF2B5EF4-FFF2-40B4-BE49-F238E27FC236}">
                  <a16:creationId xmlns:a16="http://schemas.microsoft.com/office/drawing/2014/main" id="{3BC4C524-FB30-7747-B2AA-228BA59E53E0}"/>
                </a:ext>
              </a:extLst>
            </p:cNvPr>
            <p:cNvSpPr/>
            <p:nvPr/>
          </p:nvSpPr>
          <p:spPr>
            <a:xfrm rot="16200000">
              <a:off x="2452172" y="4191543"/>
              <a:ext cx="161129" cy="391681"/>
            </a:xfrm>
            <a:prstGeom prst="round1Rect">
              <a:avLst>
                <a:gd name="adj" fmla="val 0"/>
              </a:avLst>
            </a:prstGeom>
            <a:solidFill>
              <a:srgbClr val="00BCEB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vert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IPv6 </a:t>
              </a:r>
              <a:r>
                <a:rPr kumimoji="0" lang="es-ES_tradnl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5073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Hdr</a:t>
              </a:r>
              <a:endParaRPr kumimoji="0" lang="es-ES_tradnl" sz="8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173" name="Rectángulo redondeado 64">
              <a:extLst>
                <a:ext uri="{FF2B5EF4-FFF2-40B4-BE49-F238E27FC236}">
                  <a16:creationId xmlns:a16="http://schemas.microsoft.com/office/drawing/2014/main" id="{8463012E-E16F-9C4B-B5D2-BA67B022BEE6}"/>
                </a:ext>
              </a:extLst>
            </p:cNvPr>
            <p:cNvSpPr/>
            <p:nvPr/>
          </p:nvSpPr>
          <p:spPr>
            <a:xfrm>
              <a:off x="2728911" y="4306296"/>
              <a:ext cx="1076187" cy="161131"/>
            </a:xfrm>
            <a:prstGeom prst="round1Rect">
              <a:avLst>
                <a:gd name="adj" fmla="val 0"/>
              </a:avLst>
            </a:prstGeom>
            <a:solidFill>
              <a:srgbClr val="00BCEB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SA = </a:t>
              </a:r>
              <a:r>
                <a:rPr kumimoji="0" lang="es-ES_tradnl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A::</a:t>
              </a:r>
              <a:r>
                <a:rPr kumimoji="0" lang="es-ES_tradnl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, DA = </a:t>
              </a:r>
              <a:r>
                <a:rPr kumimoji="0" lang="es-ES_tradnl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iscoSansTT ExtraLight"/>
                  <a:ea typeface=""/>
                  <a:cs typeface=""/>
                </a:rPr>
                <a:t>Z::</a:t>
              </a: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F4000E0B-6169-6747-9340-7342A6538258}"/>
              </a:ext>
            </a:extLst>
          </p:cNvPr>
          <p:cNvSpPr txBox="1"/>
          <p:nvPr/>
        </p:nvSpPr>
        <p:spPr>
          <a:xfrm>
            <a:off x="7712064" y="1713579"/>
            <a:ext cx="13465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800" b="1" dirty="0">
                <a:latin typeface="+mj-lt"/>
              </a:rPr>
              <a:t>N6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FDA548B-C5DE-A146-B4FF-AEE1BC8058A3}"/>
              </a:ext>
            </a:extLst>
          </p:cNvPr>
          <p:cNvSpPr txBox="1"/>
          <p:nvPr/>
        </p:nvSpPr>
        <p:spPr>
          <a:xfrm>
            <a:off x="4421803" y="1722202"/>
            <a:ext cx="13465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800" b="1" dirty="0">
                <a:latin typeface="+mj-lt"/>
              </a:rPr>
              <a:t>N3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71F4955-6475-C84D-8489-11558B817B52}"/>
              </a:ext>
            </a:extLst>
          </p:cNvPr>
          <p:cNvSpPr txBox="1"/>
          <p:nvPr/>
        </p:nvSpPr>
        <p:spPr>
          <a:xfrm>
            <a:off x="2633816" y="1722202"/>
            <a:ext cx="13465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800" b="1" dirty="0">
                <a:latin typeface="+mj-lt"/>
              </a:rPr>
              <a:t>N3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37A43AF-E777-9C45-9341-950BDD153105}"/>
              </a:ext>
            </a:extLst>
          </p:cNvPr>
          <p:cNvSpPr txBox="1"/>
          <p:nvPr/>
        </p:nvSpPr>
        <p:spPr>
          <a:xfrm>
            <a:off x="6466962" y="1717890"/>
            <a:ext cx="13465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800" b="1" dirty="0">
                <a:latin typeface="+mj-lt"/>
              </a:rPr>
              <a:t>N3</a:t>
            </a:r>
          </a:p>
        </p:txBody>
      </p:sp>
    </p:spTree>
    <p:extLst>
      <p:ext uri="{BB962C8B-B14F-4D97-AF65-F5344CB8AC3E}">
        <p14:creationId xmlns:p14="http://schemas.microsoft.com/office/powerpoint/2010/main" val="284713657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Header Extension - Downlink</a:t>
            </a:r>
          </a:p>
        </p:txBody>
      </p:sp>
      <p:grpSp>
        <p:nvGrpSpPr>
          <p:cNvPr id="257" name="Group 256">
            <a:extLst>
              <a:ext uri="{FF2B5EF4-FFF2-40B4-BE49-F238E27FC236}">
                <a16:creationId xmlns:a16="http://schemas.microsoft.com/office/drawing/2014/main" id="{E8C1B070-DF8E-CF44-9592-ECA111AB3B80}"/>
              </a:ext>
            </a:extLst>
          </p:cNvPr>
          <p:cNvGrpSpPr/>
          <p:nvPr/>
        </p:nvGrpSpPr>
        <p:grpSpPr>
          <a:xfrm>
            <a:off x="5228133" y="3154397"/>
            <a:ext cx="1659349" cy="630246"/>
            <a:chOff x="2237405" y="3985598"/>
            <a:chExt cx="1657475" cy="646699"/>
          </a:xfrm>
        </p:grpSpPr>
        <p:sp>
          <p:nvSpPr>
            <p:cNvPr id="258" name="Rectángulo redondeado 64">
              <a:extLst>
                <a:ext uri="{FF2B5EF4-FFF2-40B4-BE49-F238E27FC236}">
                  <a16:creationId xmlns:a16="http://schemas.microsoft.com/office/drawing/2014/main" id="{FD9A22EA-0F34-2349-9AA7-8D079F7BDE9C}"/>
                </a:ext>
              </a:extLst>
            </p:cNvPr>
            <p:cNvSpPr/>
            <p:nvPr/>
          </p:nvSpPr>
          <p:spPr>
            <a:xfrm rot="16200000">
              <a:off x="2402425" y="3821098"/>
              <a:ext cx="161130" cy="491170"/>
            </a:xfrm>
            <a:prstGeom prst="round1Rect">
              <a:avLst/>
            </a:prstGeom>
            <a:solidFill>
              <a:srgbClr val="00BCEB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vert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IPv6 </a:t>
              </a:r>
              <a:r>
                <a:rPr lang="es-ES_tradnl" sz="800" kern="0" dirty="0" err="1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Hdr</a:t>
              </a:r>
              <a:endParaRPr lang="es-ES_tradnl" sz="800" b="1" kern="0" dirty="0">
                <a:solidFill>
                  <a:srgbClr val="FFC000"/>
                </a:solidFill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259" name="Rectángulo redondeado 64">
              <a:extLst>
                <a:ext uri="{FF2B5EF4-FFF2-40B4-BE49-F238E27FC236}">
                  <a16:creationId xmlns:a16="http://schemas.microsoft.com/office/drawing/2014/main" id="{CEBD6867-9587-9B45-9B2B-3C3809B605E9}"/>
                </a:ext>
              </a:extLst>
            </p:cNvPr>
            <p:cNvSpPr/>
            <p:nvPr/>
          </p:nvSpPr>
          <p:spPr>
            <a:xfrm>
              <a:off x="2728910" y="3985598"/>
              <a:ext cx="1165968" cy="161131"/>
            </a:xfrm>
            <a:prstGeom prst="round1Rect">
              <a:avLst/>
            </a:prstGeom>
            <a:solidFill>
              <a:srgbClr val="00BCEB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SA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U2::</a:t>
              </a: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, DA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C1::</a:t>
              </a:r>
            </a:p>
          </p:txBody>
        </p:sp>
        <p:sp>
          <p:nvSpPr>
            <p:cNvPr id="260" name="Rectángulo redondeado 65">
              <a:extLst>
                <a:ext uri="{FF2B5EF4-FFF2-40B4-BE49-F238E27FC236}">
                  <a16:creationId xmlns:a16="http://schemas.microsoft.com/office/drawing/2014/main" id="{F0F7D3AA-A443-964D-B338-B8E2B13DC528}"/>
                </a:ext>
              </a:extLst>
            </p:cNvPr>
            <p:cNvSpPr/>
            <p:nvPr/>
          </p:nvSpPr>
          <p:spPr>
            <a:xfrm>
              <a:off x="2237742" y="4147257"/>
              <a:ext cx="490833" cy="161131"/>
            </a:xfrm>
            <a:prstGeom prst="rect">
              <a:avLst/>
            </a:prstGeom>
            <a:solidFill>
              <a:srgbClr val="6EBE4A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SR </a:t>
              </a:r>
              <a:r>
                <a:rPr lang="es-ES_tradnl" sz="800" kern="0" dirty="0" err="1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Hdr</a:t>
              </a:r>
              <a:endParaRPr lang="es-ES_tradnl" sz="800" kern="0" dirty="0">
                <a:solidFill>
                  <a:srgbClr val="005073"/>
                </a:solidFill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261" name="Rectángulo redondeado 65">
              <a:extLst>
                <a:ext uri="{FF2B5EF4-FFF2-40B4-BE49-F238E27FC236}">
                  <a16:creationId xmlns:a16="http://schemas.microsoft.com/office/drawing/2014/main" id="{5CB2F01C-F4CC-1740-B2E2-99EAC7B3AFA0}"/>
                </a:ext>
              </a:extLst>
            </p:cNvPr>
            <p:cNvSpPr/>
            <p:nvPr/>
          </p:nvSpPr>
          <p:spPr>
            <a:xfrm>
              <a:off x="2728911" y="4146734"/>
              <a:ext cx="1165967" cy="161131"/>
            </a:xfrm>
            <a:prstGeom prst="rect">
              <a:avLst/>
            </a:prstGeom>
            <a:solidFill>
              <a:srgbClr val="6EBE4A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(G::, S1::) SL=2</a:t>
              </a:r>
            </a:p>
          </p:txBody>
        </p:sp>
        <p:sp>
          <p:nvSpPr>
            <p:cNvPr id="262" name="Rectángulo redondeado 66">
              <a:extLst>
                <a:ext uri="{FF2B5EF4-FFF2-40B4-BE49-F238E27FC236}">
                  <a16:creationId xmlns:a16="http://schemas.microsoft.com/office/drawing/2014/main" id="{AB46877D-0E9A-8B40-8C18-5EFD9BC0BE74}"/>
                </a:ext>
              </a:extLst>
            </p:cNvPr>
            <p:cNvSpPr/>
            <p:nvPr/>
          </p:nvSpPr>
          <p:spPr>
            <a:xfrm rot="10800000">
              <a:off x="2237407" y="4469077"/>
              <a:ext cx="1652567" cy="161131"/>
            </a:xfrm>
            <a:prstGeom prst="round2SameRect">
              <a:avLst/>
            </a:prstGeom>
            <a:solidFill>
              <a:srgbClr val="282828">
                <a:lumMod val="40000"/>
                <a:lumOff val="60000"/>
                <a:alpha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 sz="800" kern="0" dirty="0">
                <a:solidFill>
                  <a:srgbClr val="005073"/>
                </a:solidFill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263" name="TextBox 262">
              <a:extLst>
                <a:ext uri="{FF2B5EF4-FFF2-40B4-BE49-F238E27FC236}">
                  <a16:creationId xmlns:a16="http://schemas.microsoft.com/office/drawing/2014/main" id="{7B0FDA38-AF94-7D4D-A764-18CBFFE6E786}"/>
                </a:ext>
              </a:extLst>
            </p:cNvPr>
            <p:cNvSpPr txBox="1"/>
            <p:nvPr/>
          </p:nvSpPr>
          <p:spPr>
            <a:xfrm>
              <a:off x="2237405" y="4471166"/>
              <a:ext cx="1652570" cy="1611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 err="1">
                  <a:solidFill>
                    <a:srgbClr val="005073">
                      <a:lumMod val="50000"/>
                    </a:srgbClr>
                  </a:solidFill>
                  <a:latin typeface="CiscoSansTT ExtraLight"/>
                </a:rPr>
                <a:t>Payload</a:t>
              </a:r>
              <a:endParaRPr lang="es-ES_tradnl" sz="800" kern="0" dirty="0">
                <a:solidFill>
                  <a:srgbClr val="005073">
                    <a:lumMod val="50000"/>
                  </a:srgbClr>
                </a:solidFill>
                <a:latin typeface="CiscoSansTT ExtraLight"/>
              </a:endParaRPr>
            </a:p>
          </p:txBody>
        </p:sp>
        <p:sp>
          <p:nvSpPr>
            <p:cNvPr id="264" name="Rectángulo redondeado 64">
              <a:extLst>
                <a:ext uri="{FF2B5EF4-FFF2-40B4-BE49-F238E27FC236}">
                  <a16:creationId xmlns:a16="http://schemas.microsoft.com/office/drawing/2014/main" id="{1E1D7873-FA9C-1245-A01D-67AD14A004FC}"/>
                </a:ext>
              </a:extLst>
            </p:cNvPr>
            <p:cNvSpPr/>
            <p:nvPr/>
          </p:nvSpPr>
          <p:spPr>
            <a:xfrm rot="16200000">
              <a:off x="2402598" y="4141966"/>
              <a:ext cx="161128" cy="490834"/>
            </a:xfrm>
            <a:prstGeom prst="round1Rect">
              <a:avLst>
                <a:gd name="adj" fmla="val 0"/>
              </a:avLst>
            </a:prstGeom>
            <a:solidFill>
              <a:srgbClr val="00BCEB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vert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IPv6 </a:t>
              </a:r>
              <a:r>
                <a:rPr lang="es-ES_tradnl" sz="800" kern="0" dirty="0" err="1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Hdr</a:t>
              </a:r>
              <a:endParaRPr lang="es-ES_tradnl" sz="800" b="1" kern="0" dirty="0">
                <a:solidFill>
                  <a:srgbClr val="FFC000"/>
                </a:solidFill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265" name="Rectángulo redondeado 64">
              <a:extLst>
                <a:ext uri="{FF2B5EF4-FFF2-40B4-BE49-F238E27FC236}">
                  <a16:creationId xmlns:a16="http://schemas.microsoft.com/office/drawing/2014/main" id="{1B88E9D8-75D9-7C4B-9EBB-9CCECA18C0AD}"/>
                </a:ext>
              </a:extLst>
            </p:cNvPr>
            <p:cNvSpPr/>
            <p:nvPr/>
          </p:nvSpPr>
          <p:spPr>
            <a:xfrm>
              <a:off x="2728911" y="4306296"/>
              <a:ext cx="1165969" cy="161131"/>
            </a:xfrm>
            <a:prstGeom prst="round1Rect">
              <a:avLst>
                <a:gd name="adj" fmla="val 0"/>
              </a:avLst>
            </a:prstGeom>
            <a:solidFill>
              <a:srgbClr val="00BCEB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SA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Z::</a:t>
              </a: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, DA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A::</a:t>
              </a:r>
            </a:p>
          </p:txBody>
        </p:sp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8F3DE16A-DDFD-AD4C-904E-9438CCA68FE0}"/>
              </a:ext>
            </a:extLst>
          </p:cNvPr>
          <p:cNvGrpSpPr/>
          <p:nvPr/>
        </p:nvGrpSpPr>
        <p:grpSpPr>
          <a:xfrm>
            <a:off x="185954" y="3442479"/>
            <a:ext cx="1547112" cy="336456"/>
            <a:chOff x="824717" y="3988972"/>
            <a:chExt cx="1376861" cy="322266"/>
          </a:xfrm>
        </p:grpSpPr>
        <p:sp>
          <p:nvSpPr>
            <p:cNvPr id="267" name="Rectángulo redondeado 64">
              <a:extLst>
                <a:ext uri="{FF2B5EF4-FFF2-40B4-BE49-F238E27FC236}">
                  <a16:creationId xmlns:a16="http://schemas.microsoft.com/office/drawing/2014/main" id="{1E6504C7-E862-AF4D-AAAC-676B8231DC65}"/>
                </a:ext>
              </a:extLst>
            </p:cNvPr>
            <p:cNvSpPr/>
            <p:nvPr/>
          </p:nvSpPr>
          <p:spPr>
            <a:xfrm rot="16200000">
              <a:off x="988052" y="3829987"/>
              <a:ext cx="161130" cy="479101"/>
            </a:xfrm>
            <a:prstGeom prst="round1Rect">
              <a:avLst/>
            </a:prstGeom>
            <a:solidFill>
              <a:srgbClr val="00BCEB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vert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IPv6 </a:t>
              </a:r>
              <a:r>
                <a:rPr lang="es-ES_tradnl" sz="800" kern="0" dirty="0" err="1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Hdr</a:t>
              </a:r>
              <a:endParaRPr lang="es-ES_tradnl" sz="800" b="1" kern="0" dirty="0">
                <a:solidFill>
                  <a:srgbClr val="FFC000"/>
                </a:solidFill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268" name="Rectángulo redondeado 64">
              <a:extLst>
                <a:ext uri="{FF2B5EF4-FFF2-40B4-BE49-F238E27FC236}">
                  <a16:creationId xmlns:a16="http://schemas.microsoft.com/office/drawing/2014/main" id="{24C1B146-F107-CA47-9D91-C51714063800}"/>
                </a:ext>
              </a:extLst>
            </p:cNvPr>
            <p:cNvSpPr/>
            <p:nvPr/>
          </p:nvSpPr>
          <p:spPr>
            <a:xfrm>
              <a:off x="1308165" y="3988972"/>
              <a:ext cx="893412" cy="161131"/>
            </a:xfrm>
            <a:prstGeom prst="round1Rect">
              <a:avLst/>
            </a:prstGeom>
            <a:solidFill>
              <a:srgbClr val="00BCEB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SA = Z::, DA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A::</a:t>
              </a:r>
            </a:p>
          </p:txBody>
        </p:sp>
        <p:sp>
          <p:nvSpPr>
            <p:cNvPr id="269" name="Rectángulo redondeado 66">
              <a:extLst>
                <a:ext uri="{FF2B5EF4-FFF2-40B4-BE49-F238E27FC236}">
                  <a16:creationId xmlns:a16="http://schemas.microsoft.com/office/drawing/2014/main" id="{5E709FC0-697E-1541-8DB4-2C008E12176D}"/>
                </a:ext>
              </a:extLst>
            </p:cNvPr>
            <p:cNvSpPr/>
            <p:nvPr/>
          </p:nvSpPr>
          <p:spPr>
            <a:xfrm rot="10800000">
              <a:off x="829065" y="4150102"/>
              <a:ext cx="1372513" cy="161132"/>
            </a:xfrm>
            <a:prstGeom prst="round2SameRect">
              <a:avLst/>
            </a:prstGeom>
            <a:solidFill>
              <a:srgbClr val="282828">
                <a:lumMod val="40000"/>
                <a:lumOff val="60000"/>
                <a:alpha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 sz="800" kern="0" dirty="0">
                <a:solidFill>
                  <a:srgbClr val="005073"/>
                </a:solidFill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270" name="TextBox 269">
              <a:extLst>
                <a:ext uri="{FF2B5EF4-FFF2-40B4-BE49-F238E27FC236}">
                  <a16:creationId xmlns:a16="http://schemas.microsoft.com/office/drawing/2014/main" id="{312BB83C-9346-4C41-81A4-75A9649597C4}"/>
                </a:ext>
              </a:extLst>
            </p:cNvPr>
            <p:cNvSpPr txBox="1"/>
            <p:nvPr/>
          </p:nvSpPr>
          <p:spPr>
            <a:xfrm>
              <a:off x="824717" y="4150105"/>
              <a:ext cx="1360108" cy="16113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 err="1">
                  <a:solidFill>
                    <a:srgbClr val="005073">
                      <a:lumMod val="50000"/>
                    </a:srgbClr>
                  </a:solidFill>
                  <a:latin typeface="CiscoSansTT ExtraLight"/>
                </a:rPr>
                <a:t>Payload</a:t>
              </a:r>
              <a:endParaRPr lang="es-ES_tradnl" sz="800" kern="0" dirty="0">
                <a:solidFill>
                  <a:srgbClr val="005073">
                    <a:lumMod val="50000"/>
                  </a:srgbClr>
                </a:solidFill>
                <a:latin typeface="CiscoSansTT ExtraLight"/>
              </a:endParaRPr>
            </a:p>
          </p:txBody>
        </p:sp>
      </p:grpSp>
      <p:grpSp>
        <p:nvGrpSpPr>
          <p:cNvPr id="271" name="Group 270">
            <a:extLst>
              <a:ext uri="{FF2B5EF4-FFF2-40B4-BE49-F238E27FC236}">
                <a16:creationId xmlns:a16="http://schemas.microsoft.com/office/drawing/2014/main" id="{50AF9789-851A-EC40-A688-4D5FF64E8D2B}"/>
              </a:ext>
            </a:extLst>
          </p:cNvPr>
          <p:cNvGrpSpPr/>
          <p:nvPr/>
        </p:nvGrpSpPr>
        <p:grpSpPr>
          <a:xfrm>
            <a:off x="6927062" y="3465124"/>
            <a:ext cx="1606057" cy="312552"/>
            <a:chOff x="891584" y="3988972"/>
            <a:chExt cx="1418571" cy="322264"/>
          </a:xfrm>
        </p:grpSpPr>
        <p:sp>
          <p:nvSpPr>
            <p:cNvPr id="272" name="Rectángulo redondeado 64">
              <a:extLst>
                <a:ext uri="{FF2B5EF4-FFF2-40B4-BE49-F238E27FC236}">
                  <a16:creationId xmlns:a16="http://schemas.microsoft.com/office/drawing/2014/main" id="{7B2C04E1-5CD8-2444-8357-2BBC1FE48041}"/>
                </a:ext>
              </a:extLst>
            </p:cNvPr>
            <p:cNvSpPr/>
            <p:nvPr/>
          </p:nvSpPr>
          <p:spPr>
            <a:xfrm rot="16200000">
              <a:off x="1019480" y="3861415"/>
              <a:ext cx="161130" cy="416245"/>
            </a:xfrm>
            <a:prstGeom prst="round1Rect">
              <a:avLst/>
            </a:prstGeom>
            <a:solidFill>
              <a:srgbClr val="00BCEB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vert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IPv6 </a:t>
              </a:r>
              <a:r>
                <a:rPr lang="es-ES_tradnl" sz="800" kern="0" dirty="0" err="1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Hdr</a:t>
              </a:r>
              <a:endParaRPr lang="es-ES_tradnl" sz="800" b="1" kern="0" dirty="0">
                <a:solidFill>
                  <a:srgbClr val="FFC000"/>
                </a:solidFill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273" name="Rectángulo redondeado 64">
              <a:extLst>
                <a:ext uri="{FF2B5EF4-FFF2-40B4-BE49-F238E27FC236}">
                  <a16:creationId xmlns:a16="http://schemas.microsoft.com/office/drawing/2014/main" id="{F6CC235C-3BBF-2241-816B-A4AEBBFD19B8}"/>
                </a:ext>
              </a:extLst>
            </p:cNvPr>
            <p:cNvSpPr/>
            <p:nvPr/>
          </p:nvSpPr>
          <p:spPr>
            <a:xfrm>
              <a:off x="1308164" y="3988972"/>
              <a:ext cx="1001991" cy="161131"/>
            </a:xfrm>
            <a:prstGeom prst="round1Rect">
              <a:avLst/>
            </a:prstGeom>
            <a:solidFill>
              <a:srgbClr val="00BCEB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SA = A::, DA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Z::</a:t>
              </a:r>
            </a:p>
          </p:txBody>
        </p:sp>
        <p:sp>
          <p:nvSpPr>
            <p:cNvPr id="274" name="Rectángulo redondeado 66">
              <a:extLst>
                <a:ext uri="{FF2B5EF4-FFF2-40B4-BE49-F238E27FC236}">
                  <a16:creationId xmlns:a16="http://schemas.microsoft.com/office/drawing/2014/main" id="{38DDFD08-7E28-354F-A109-D43557A26397}"/>
                </a:ext>
              </a:extLst>
            </p:cNvPr>
            <p:cNvSpPr/>
            <p:nvPr/>
          </p:nvSpPr>
          <p:spPr>
            <a:xfrm rot="10800000">
              <a:off x="891584" y="4150105"/>
              <a:ext cx="1418570" cy="161131"/>
            </a:xfrm>
            <a:prstGeom prst="round2SameRect">
              <a:avLst/>
            </a:prstGeom>
            <a:solidFill>
              <a:srgbClr val="282828">
                <a:lumMod val="40000"/>
                <a:lumOff val="60000"/>
                <a:alpha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 sz="800" kern="0" dirty="0">
                <a:solidFill>
                  <a:srgbClr val="005073"/>
                </a:solidFill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275" name="TextBox 274">
              <a:extLst>
                <a:ext uri="{FF2B5EF4-FFF2-40B4-BE49-F238E27FC236}">
                  <a16:creationId xmlns:a16="http://schemas.microsoft.com/office/drawing/2014/main" id="{A12379F8-F600-5C49-AEAD-45CD715F145E}"/>
                </a:ext>
              </a:extLst>
            </p:cNvPr>
            <p:cNvSpPr txBox="1"/>
            <p:nvPr/>
          </p:nvSpPr>
          <p:spPr>
            <a:xfrm>
              <a:off x="891584" y="4150103"/>
              <a:ext cx="1418570" cy="1611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 err="1">
                  <a:solidFill>
                    <a:srgbClr val="005073">
                      <a:lumMod val="50000"/>
                    </a:srgbClr>
                  </a:solidFill>
                  <a:latin typeface="CiscoSansTT ExtraLight"/>
                </a:rPr>
                <a:t>Payload</a:t>
              </a:r>
              <a:endParaRPr lang="es-ES_tradnl" sz="800" kern="0" dirty="0">
                <a:solidFill>
                  <a:srgbClr val="005073">
                    <a:lumMod val="50000"/>
                  </a:srgbClr>
                </a:solidFill>
                <a:latin typeface="CiscoSansTT ExtraLight"/>
              </a:endParaRPr>
            </a:p>
          </p:txBody>
        </p:sp>
      </p:grpSp>
      <p:sp>
        <p:nvSpPr>
          <p:cNvPr id="276" name="TextBox 275">
            <a:extLst>
              <a:ext uri="{FF2B5EF4-FFF2-40B4-BE49-F238E27FC236}">
                <a16:creationId xmlns:a16="http://schemas.microsoft.com/office/drawing/2014/main" id="{E9F7D369-038C-4049-B9AB-AB65AF347821}"/>
              </a:ext>
            </a:extLst>
          </p:cNvPr>
          <p:cNvSpPr txBox="1"/>
          <p:nvPr/>
        </p:nvSpPr>
        <p:spPr>
          <a:xfrm>
            <a:off x="6196700" y="2646171"/>
            <a:ext cx="103463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900" b="1" dirty="0" err="1">
                <a:latin typeface="+mj-lt"/>
              </a:rPr>
              <a:t>T.Encaps.Red</a:t>
            </a:r>
            <a:endParaRPr lang="en-US" sz="900" b="1" dirty="0">
              <a:latin typeface="+mj-lt"/>
            </a:endParaRPr>
          </a:p>
          <a:p>
            <a:pPr algn="ctr"/>
            <a:r>
              <a:rPr lang="en-US" sz="900" b="1" dirty="0">
                <a:latin typeface="+mj-lt"/>
              </a:rPr>
              <a:t>&lt;C1::, S1::, G::&gt;</a:t>
            </a:r>
          </a:p>
        </p:txBody>
      </p:sp>
      <p:sp>
        <p:nvSpPr>
          <p:cNvPr id="277" name="TextBox 276">
            <a:extLst>
              <a:ext uri="{FF2B5EF4-FFF2-40B4-BE49-F238E27FC236}">
                <a16:creationId xmlns:a16="http://schemas.microsoft.com/office/drawing/2014/main" id="{31EF3EB9-71C4-1548-BF57-23DE66A80078}"/>
              </a:ext>
            </a:extLst>
          </p:cNvPr>
          <p:cNvSpPr txBox="1"/>
          <p:nvPr/>
        </p:nvSpPr>
        <p:spPr>
          <a:xfrm>
            <a:off x="1362267" y="2786535"/>
            <a:ext cx="94853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900" b="1" dirty="0" err="1">
                <a:latin typeface="+mj-lt"/>
              </a:rPr>
              <a:t>End.DX</a:t>
            </a:r>
            <a:r>
              <a:rPr lang="en-US" sz="900" b="1" dirty="0">
                <a:latin typeface="+mj-lt"/>
              </a:rPr>
              <a:t> with PSP</a:t>
            </a:r>
          </a:p>
        </p:txBody>
      </p:sp>
      <p:grpSp>
        <p:nvGrpSpPr>
          <p:cNvPr id="279" name="Group 278">
            <a:extLst>
              <a:ext uri="{FF2B5EF4-FFF2-40B4-BE49-F238E27FC236}">
                <a16:creationId xmlns:a16="http://schemas.microsoft.com/office/drawing/2014/main" id="{24CFB4B8-BDD5-0248-904B-D2BD960A83CA}"/>
              </a:ext>
            </a:extLst>
          </p:cNvPr>
          <p:cNvGrpSpPr/>
          <p:nvPr/>
        </p:nvGrpSpPr>
        <p:grpSpPr>
          <a:xfrm>
            <a:off x="1787290" y="3315487"/>
            <a:ext cx="1700277" cy="472203"/>
            <a:chOff x="2232732" y="4139802"/>
            <a:chExt cx="1698359" cy="484529"/>
          </a:xfrm>
        </p:grpSpPr>
        <p:sp>
          <p:nvSpPr>
            <p:cNvPr id="280" name="Rectángulo redondeado 64">
              <a:extLst>
                <a:ext uri="{FF2B5EF4-FFF2-40B4-BE49-F238E27FC236}">
                  <a16:creationId xmlns:a16="http://schemas.microsoft.com/office/drawing/2014/main" id="{A52DD9C2-4D22-CD46-BD2E-370A2FFD97C5}"/>
                </a:ext>
              </a:extLst>
            </p:cNvPr>
            <p:cNvSpPr/>
            <p:nvPr/>
          </p:nvSpPr>
          <p:spPr>
            <a:xfrm rot="16200000">
              <a:off x="2394376" y="3978158"/>
              <a:ext cx="161656" cy="484943"/>
            </a:xfrm>
            <a:prstGeom prst="round1Rect">
              <a:avLst/>
            </a:prstGeom>
            <a:solidFill>
              <a:srgbClr val="00BCEB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vert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IPv6 </a:t>
              </a:r>
              <a:r>
                <a:rPr lang="es-ES_tradnl" sz="800" kern="0" dirty="0" err="1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Hdr</a:t>
              </a:r>
              <a:endParaRPr lang="es-ES_tradnl" sz="800" b="1" kern="0" dirty="0">
                <a:solidFill>
                  <a:srgbClr val="FFC000"/>
                </a:solidFill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281" name="Rectángulo redondeado 64">
              <a:extLst>
                <a:ext uri="{FF2B5EF4-FFF2-40B4-BE49-F238E27FC236}">
                  <a16:creationId xmlns:a16="http://schemas.microsoft.com/office/drawing/2014/main" id="{CB742731-31B4-7940-ACD2-7039186303C2}"/>
                </a:ext>
              </a:extLst>
            </p:cNvPr>
            <p:cNvSpPr/>
            <p:nvPr/>
          </p:nvSpPr>
          <p:spPr>
            <a:xfrm>
              <a:off x="2718007" y="4139802"/>
              <a:ext cx="1209512" cy="161130"/>
            </a:xfrm>
            <a:prstGeom prst="round1Rect">
              <a:avLst/>
            </a:prstGeom>
            <a:solidFill>
              <a:srgbClr val="00BCEB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SA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U2::</a:t>
              </a: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, DA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G::</a:t>
              </a:r>
            </a:p>
          </p:txBody>
        </p:sp>
        <p:sp>
          <p:nvSpPr>
            <p:cNvPr id="282" name="Rectángulo redondeado 66">
              <a:extLst>
                <a:ext uri="{FF2B5EF4-FFF2-40B4-BE49-F238E27FC236}">
                  <a16:creationId xmlns:a16="http://schemas.microsoft.com/office/drawing/2014/main" id="{7A72AEF9-4475-0D48-ADC6-4DA4EAD893E7}"/>
                </a:ext>
              </a:extLst>
            </p:cNvPr>
            <p:cNvSpPr/>
            <p:nvPr/>
          </p:nvSpPr>
          <p:spPr>
            <a:xfrm rot="10800000">
              <a:off x="2235961" y="4463201"/>
              <a:ext cx="1691555" cy="161130"/>
            </a:xfrm>
            <a:prstGeom prst="round2SameRect">
              <a:avLst/>
            </a:prstGeom>
            <a:solidFill>
              <a:srgbClr val="282828">
                <a:lumMod val="40000"/>
                <a:lumOff val="60000"/>
                <a:alpha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 sz="800" kern="0" dirty="0">
                <a:solidFill>
                  <a:srgbClr val="005073"/>
                </a:solidFill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283" name="TextBox 282">
              <a:extLst>
                <a:ext uri="{FF2B5EF4-FFF2-40B4-BE49-F238E27FC236}">
                  <a16:creationId xmlns:a16="http://schemas.microsoft.com/office/drawing/2014/main" id="{E777050A-30AC-A04C-9B28-D59653F6B654}"/>
                </a:ext>
              </a:extLst>
            </p:cNvPr>
            <p:cNvSpPr txBox="1"/>
            <p:nvPr/>
          </p:nvSpPr>
          <p:spPr>
            <a:xfrm>
              <a:off x="2235628" y="4462446"/>
              <a:ext cx="1691889" cy="16113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 err="1">
                  <a:solidFill>
                    <a:srgbClr val="005073">
                      <a:lumMod val="50000"/>
                    </a:srgbClr>
                  </a:solidFill>
                  <a:latin typeface="CiscoSansTT ExtraLight"/>
                </a:rPr>
                <a:t>Payload</a:t>
              </a:r>
              <a:endParaRPr lang="es-ES_tradnl" sz="800" kern="0" dirty="0">
                <a:solidFill>
                  <a:srgbClr val="005073">
                    <a:lumMod val="50000"/>
                  </a:srgbClr>
                </a:solidFill>
                <a:latin typeface="CiscoSansTT ExtraLight"/>
              </a:endParaRPr>
            </a:p>
          </p:txBody>
        </p:sp>
        <p:sp>
          <p:nvSpPr>
            <p:cNvPr id="284" name="Rectángulo redondeado 64">
              <a:extLst>
                <a:ext uri="{FF2B5EF4-FFF2-40B4-BE49-F238E27FC236}">
                  <a16:creationId xmlns:a16="http://schemas.microsoft.com/office/drawing/2014/main" id="{6AB1E2A3-56BC-6D45-82AB-8A48FA895C4A}"/>
                </a:ext>
              </a:extLst>
            </p:cNvPr>
            <p:cNvSpPr/>
            <p:nvPr/>
          </p:nvSpPr>
          <p:spPr>
            <a:xfrm rot="16200000">
              <a:off x="2398206" y="4134988"/>
              <a:ext cx="161129" cy="484940"/>
            </a:xfrm>
            <a:prstGeom prst="round1Rect">
              <a:avLst>
                <a:gd name="adj" fmla="val 0"/>
              </a:avLst>
            </a:prstGeom>
            <a:solidFill>
              <a:srgbClr val="00BCEB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vert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IPv6 </a:t>
              </a:r>
              <a:r>
                <a:rPr lang="es-ES_tradnl" sz="800" kern="0" dirty="0" err="1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Hdr</a:t>
              </a:r>
              <a:endParaRPr lang="es-ES_tradnl" sz="800" b="1" kern="0" dirty="0">
                <a:solidFill>
                  <a:srgbClr val="FFC000"/>
                </a:solidFill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285" name="Rectángulo redondeado 64">
              <a:extLst>
                <a:ext uri="{FF2B5EF4-FFF2-40B4-BE49-F238E27FC236}">
                  <a16:creationId xmlns:a16="http://schemas.microsoft.com/office/drawing/2014/main" id="{B7786250-174C-A043-A480-7D42DFA534C7}"/>
                </a:ext>
              </a:extLst>
            </p:cNvPr>
            <p:cNvSpPr/>
            <p:nvPr/>
          </p:nvSpPr>
          <p:spPr>
            <a:xfrm>
              <a:off x="2721578" y="4296372"/>
              <a:ext cx="1209513" cy="161130"/>
            </a:xfrm>
            <a:prstGeom prst="round1Rect">
              <a:avLst>
                <a:gd name="adj" fmla="val 0"/>
              </a:avLst>
            </a:prstGeom>
            <a:solidFill>
              <a:srgbClr val="00BCEB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SA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Z::</a:t>
              </a: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, DA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A::</a:t>
              </a: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FA9E05C2-1A4D-D64A-8065-1736E23AC4AC}"/>
              </a:ext>
            </a:extLst>
          </p:cNvPr>
          <p:cNvGrpSpPr/>
          <p:nvPr/>
        </p:nvGrpSpPr>
        <p:grpSpPr>
          <a:xfrm>
            <a:off x="3519658" y="3147083"/>
            <a:ext cx="1649881" cy="630594"/>
            <a:chOff x="2238143" y="3985598"/>
            <a:chExt cx="1648018" cy="647055"/>
          </a:xfrm>
        </p:grpSpPr>
        <p:sp>
          <p:nvSpPr>
            <p:cNvPr id="287" name="Rectángulo redondeado 64">
              <a:extLst>
                <a:ext uri="{FF2B5EF4-FFF2-40B4-BE49-F238E27FC236}">
                  <a16:creationId xmlns:a16="http://schemas.microsoft.com/office/drawing/2014/main" id="{3A22C621-7203-104F-9774-347C63E8E8FA}"/>
                </a:ext>
              </a:extLst>
            </p:cNvPr>
            <p:cNvSpPr/>
            <p:nvPr/>
          </p:nvSpPr>
          <p:spPr>
            <a:xfrm rot="16200000">
              <a:off x="2405248" y="3823921"/>
              <a:ext cx="161130" cy="485525"/>
            </a:xfrm>
            <a:prstGeom prst="round1Rect">
              <a:avLst/>
            </a:prstGeom>
            <a:solidFill>
              <a:srgbClr val="00BCEB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vert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IPv6 </a:t>
              </a:r>
              <a:r>
                <a:rPr lang="es-ES_tradnl" sz="800" kern="0" dirty="0" err="1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Hdr</a:t>
              </a:r>
              <a:endParaRPr lang="es-ES_tradnl" sz="800" b="1" kern="0" dirty="0">
                <a:solidFill>
                  <a:srgbClr val="FFC000"/>
                </a:solidFill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288" name="Rectángulo redondeado 64">
              <a:extLst>
                <a:ext uri="{FF2B5EF4-FFF2-40B4-BE49-F238E27FC236}">
                  <a16:creationId xmlns:a16="http://schemas.microsoft.com/office/drawing/2014/main" id="{C3EAB76E-6F5D-B54D-BDFC-277595509100}"/>
                </a:ext>
              </a:extLst>
            </p:cNvPr>
            <p:cNvSpPr/>
            <p:nvPr/>
          </p:nvSpPr>
          <p:spPr>
            <a:xfrm>
              <a:off x="2728909" y="3985598"/>
              <a:ext cx="1157248" cy="161131"/>
            </a:xfrm>
            <a:prstGeom prst="round1Rect">
              <a:avLst/>
            </a:prstGeom>
            <a:solidFill>
              <a:srgbClr val="00BCEB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SA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U2::</a:t>
              </a: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, DA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S1::</a:t>
              </a:r>
            </a:p>
          </p:txBody>
        </p:sp>
        <p:sp>
          <p:nvSpPr>
            <p:cNvPr id="289" name="Rectángulo redondeado 65">
              <a:extLst>
                <a:ext uri="{FF2B5EF4-FFF2-40B4-BE49-F238E27FC236}">
                  <a16:creationId xmlns:a16="http://schemas.microsoft.com/office/drawing/2014/main" id="{6350B519-0052-9843-8A84-756B6ADBD3BC}"/>
                </a:ext>
              </a:extLst>
            </p:cNvPr>
            <p:cNvSpPr/>
            <p:nvPr/>
          </p:nvSpPr>
          <p:spPr>
            <a:xfrm>
              <a:off x="2243050" y="4147257"/>
              <a:ext cx="485526" cy="161131"/>
            </a:xfrm>
            <a:prstGeom prst="rect">
              <a:avLst/>
            </a:prstGeom>
            <a:solidFill>
              <a:srgbClr val="6EBE4A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SR </a:t>
              </a:r>
              <a:r>
                <a:rPr lang="es-ES_tradnl" sz="800" kern="0" dirty="0" err="1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Hdr</a:t>
              </a:r>
              <a:endParaRPr lang="es-ES_tradnl" sz="800" kern="0" dirty="0">
                <a:solidFill>
                  <a:srgbClr val="005073"/>
                </a:solidFill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290" name="Rectángulo redondeado 65">
              <a:extLst>
                <a:ext uri="{FF2B5EF4-FFF2-40B4-BE49-F238E27FC236}">
                  <a16:creationId xmlns:a16="http://schemas.microsoft.com/office/drawing/2014/main" id="{5821FFCB-5CE3-9A42-A884-9192E3DEEAA7}"/>
                </a:ext>
              </a:extLst>
            </p:cNvPr>
            <p:cNvSpPr/>
            <p:nvPr/>
          </p:nvSpPr>
          <p:spPr>
            <a:xfrm>
              <a:off x="2728910" y="4146734"/>
              <a:ext cx="1157248" cy="161131"/>
            </a:xfrm>
            <a:prstGeom prst="rect">
              <a:avLst/>
            </a:prstGeom>
            <a:solidFill>
              <a:srgbClr val="6EBE4A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(G::, </a:t>
              </a:r>
              <a:r>
                <a:rPr lang="es-ES_tradnl" sz="800" b="1" kern="0" dirty="0">
                  <a:solidFill>
                    <a:srgbClr val="FA661C"/>
                  </a:solidFill>
                  <a:latin typeface="CiscoSansTT ExtraLight"/>
                  <a:ea typeface=""/>
                  <a:cs typeface=""/>
                </a:rPr>
                <a:t>S1::</a:t>
              </a: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) SL=1</a:t>
              </a:r>
            </a:p>
          </p:txBody>
        </p:sp>
        <p:sp>
          <p:nvSpPr>
            <p:cNvPr id="291" name="Rectángulo redondeado 66">
              <a:extLst>
                <a:ext uri="{FF2B5EF4-FFF2-40B4-BE49-F238E27FC236}">
                  <a16:creationId xmlns:a16="http://schemas.microsoft.com/office/drawing/2014/main" id="{C77F023B-76C2-FA4A-A5AC-8B26D9CE1A97}"/>
                </a:ext>
              </a:extLst>
            </p:cNvPr>
            <p:cNvSpPr/>
            <p:nvPr/>
          </p:nvSpPr>
          <p:spPr>
            <a:xfrm rot="10800000">
              <a:off x="2243050" y="4471522"/>
              <a:ext cx="1643106" cy="161131"/>
            </a:xfrm>
            <a:prstGeom prst="round2SameRect">
              <a:avLst/>
            </a:prstGeom>
            <a:solidFill>
              <a:srgbClr val="282828">
                <a:lumMod val="40000"/>
                <a:lumOff val="60000"/>
                <a:alpha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 sz="800" kern="0" dirty="0">
                <a:solidFill>
                  <a:srgbClr val="005073"/>
                </a:solidFill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292" name="TextBox 291">
              <a:extLst>
                <a:ext uri="{FF2B5EF4-FFF2-40B4-BE49-F238E27FC236}">
                  <a16:creationId xmlns:a16="http://schemas.microsoft.com/office/drawing/2014/main" id="{900DD0FE-EF2C-C841-80CD-95E8A3958D8E}"/>
                </a:ext>
              </a:extLst>
            </p:cNvPr>
            <p:cNvSpPr txBox="1"/>
            <p:nvPr/>
          </p:nvSpPr>
          <p:spPr>
            <a:xfrm>
              <a:off x="2238143" y="4469324"/>
              <a:ext cx="1648013" cy="1611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 err="1">
                  <a:solidFill>
                    <a:srgbClr val="005073">
                      <a:lumMod val="50000"/>
                    </a:srgbClr>
                  </a:solidFill>
                  <a:latin typeface="CiscoSansTT ExtraLight"/>
                </a:rPr>
                <a:t>Payload</a:t>
              </a:r>
              <a:endParaRPr lang="es-ES_tradnl" sz="800" kern="0" dirty="0">
                <a:solidFill>
                  <a:srgbClr val="005073">
                    <a:lumMod val="50000"/>
                  </a:srgbClr>
                </a:solidFill>
                <a:latin typeface="CiscoSansTT ExtraLight"/>
              </a:endParaRPr>
            </a:p>
          </p:txBody>
        </p:sp>
        <p:sp>
          <p:nvSpPr>
            <p:cNvPr id="293" name="Rectángulo redondeado 64">
              <a:extLst>
                <a:ext uri="{FF2B5EF4-FFF2-40B4-BE49-F238E27FC236}">
                  <a16:creationId xmlns:a16="http://schemas.microsoft.com/office/drawing/2014/main" id="{75BB4898-B1BA-3847-A25A-7058A8A2A3F3}"/>
                </a:ext>
              </a:extLst>
            </p:cNvPr>
            <p:cNvSpPr/>
            <p:nvPr/>
          </p:nvSpPr>
          <p:spPr>
            <a:xfrm rot="16200000">
              <a:off x="2405251" y="4148981"/>
              <a:ext cx="161130" cy="485525"/>
            </a:xfrm>
            <a:prstGeom prst="round1Rect">
              <a:avLst>
                <a:gd name="adj" fmla="val 0"/>
              </a:avLst>
            </a:prstGeom>
            <a:solidFill>
              <a:srgbClr val="00BCEB">
                <a:alpha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vert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IPv6 </a:t>
              </a:r>
              <a:r>
                <a:rPr lang="es-ES_tradnl" sz="800" kern="0" dirty="0" err="1">
                  <a:solidFill>
                    <a:srgbClr val="005073"/>
                  </a:solidFill>
                  <a:latin typeface="CiscoSansTT ExtraLight"/>
                  <a:ea typeface=""/>
                  <a:cs typeface=""/>
                </a:rPr>
                <a:t>Hdr</a:t>
              </a:r>
              <a:endParaRPr lang="es-ES_tradnl" sz="800" b="1" kern="0" dirty="0">
                <a:solidFill>
                  <a:srgbClr val="FFC000"/>
                </a:solidFill>
                <a:latin typeface="CiscoSansTT ExtraLight"/>
                <a:ea typeface=""/>
                <a:cs typeface=""/>
              </a:endParaRPr>
            </a:p>
          </p:txBody>
        </p:sp>
        <p:sp>
          <p:nvSpPr>
            <p:cNvPr id="294" name="Rectángulo redondeado 64">
              <a:extLst>
                <a:ext uri="{FF2B5EF4-FFF2-40B4-BE49-F238E27FC236}">
                  <a16:creationId xmlns:a16="http://schemas.microsoft.com/office/drawing/2014/main" id="{6921FBB9-5609-0A41-8C5F-398F86313B76}"/>
                </a:ext>
              </a:extLst>
            </p:cNvPr>
            <p:cNvSpPr/>
            <p:nvPr/>
          </p:nvSpPr>
          <p:spPr>
            <a:xfrm>
              <a:off x="2728912" y="4310657"/>
              <a:ext cx="1157249" cy="161131"/>
            </a:xfrm>
            <a:prstGeom prst="round1Rect">
              <a:avLst>
                <a:gd name="adj" fmla="val 0"/>
              </a:avLst>
            </a:prstGeom>
            <a:solidFill>
              <a:srgbClr val="00BCEB">
                <a:alpha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0" tIns="0" rIns="0" bIns="0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SA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Z::</a:t>
              </a:r>
              <a:r>
                <a:rPr lang="es-ES_tradnl" sz="800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, DA = </a:t>
              </a:r>
              <a:r>
                <a:rPr lang="es-ES_tradnl" sz="800" b="1" kern="0" dirty="0">
                  <a:solidFill>
                    <a:srgbClr val="282828"/>
                  </a:solidFill>
                  <a:latin typeface="CiscoSansTT ExtraLight"/>
                  <a:ea typeface=""/>
                  <a:cs typeface=""/>
                </a:rPr>
                <a:t>A::</a:t>
              </a:r>
            </a:p>
          </p:txBody>
        </p:sp>
      </p:grpSp>
      <p:sp>
        <p:nvSpPr>
          <p:cNvPr id="69" name="Freeform 8">
            <a:extLst>
              <a:ext uri="{FF2B5EF4-FFF2-40B4-BE49-F238E27FC236}">
                <a16:creationId xmlns:a16="http://schemas.microsoft.com/office/drawing/2014/main" id="{51FD04AF-A575-174E-A4CF-0815CC29D43D}"/>
              </a:ext>
            </a:extLst>
          </p:cNvPr>
          <p:cNvSpPr>
            <a:spLocks noEditPoints="1"/>
          </p:cNvSpPr>
          <p:nvPr/>
        </p:nvSpPr>
        <p:spPr bwMode="auto">
          <a:xfrm>
            <a:off x="326396" y="1793453"/>
            <a:ext cx="135256" cy="308897"/>
          </a:xfrm>
          <a:custGeom>
            <a:avLst/>
            <a:gdLst/>
            <a:ahLst/>
            <a:cxnLst>
              <a:cxn ang="0">
                <a:pos x="778" y="0"/>
              </a:cxn>
              <a:cxn ang="0">
                <a:pos x="103" y="0"/>
              </a:cxn>
              <a:cxn ang="0">
                <a:pos x="0" y="105"/>
              </a:cxn>
              <a:cxn ang="0">
                <a:pos x="0" y="1432"/>
              </a:cxn>
              <a:cxn ang="0">
                <a:pos x="103" y="1536"/>
              </a:cxn>
              <a:cxn ang="0">
                <a:pos x="778" y="1536"/>
              </a:cxn>
              <a:cxn ang="0">
                <a:pos x="880" y="1432"/>
              </a:cxn>
              <a:cxn ang="0">
                <a:pos x="880" y="105"/>
              </a:cxn>
              <a:cxn ang="0">
                <a:pos x="778" y="0"/>
              </a:cxn>
              <a:cxn ang="0">
                <a:pos x="332" y="75"/>
              </a:cxn>
              <a:cxn ang="0">
                <a:pos x="549" y="75"/>
              </a:cxn>
              <a:cxn ang="0">
                <a:pos x="561" y="88"/>
              </a:cxn>
              <a:cxn ang="0">
                <a:pos x="549" y="101"/>
              </a:cxn>
              <a:cxn ang="0">
                <a:pos x="332" y="101"/>
              </a:cxn>
              <a:cxn ang="0">
                <a:pos x="320" y="88"/>
              </a:cxn>
              <a:cxn ang="0">
                <a:pos x="332" y="75"/>
              </a:cxn>
              <a:cxn ang="0">
                <a:pos x="441" y="1484"/>
              </a:cxn>
              <a:cxn ang="0">
                <a:pos x="389" y="1432"/>
              </a:cxn>
              <a:cxn ang="0">
                <a:pos x="441" y="1381"/>
              </a:cxn>
              <a:cxn ang="0">
                <a:pos x="492" y="1432"/>
              </a:cxn>
              <a:cxn ang="0">
                <a:pos x="441" y="1484"/>
              </a:cxn>
              <a:cxn ang="0">
                <a:pos x="810" y="1344"/>
              </a:cxn>
              <a:cxn ang="0">
                <a:pos x="71" y="1344"/>
              </a:cxn>
              <a:cxn ang="0">
                <a:pos x="71" y="165"/>
              </a:cxn>
              <a:cxn ang="0">
                <a:pos x="810" y="165"/>
              </a:cxn>
              <a:cxn ang="0">
                <a:pos x="810" y="1344"/>
              </a:cxn>
              <a:cxn ang="0">
                <a:pos x="810" y="1344"/>
              </a:cxn>
              <a:cxn ang="0">
                <a:pos x="810" y="1344"/>
              </a:cxn>
            </a:cxnLst>
            <a:rect l="0" t="0" r="r" b="b"/>
            <a:pathLst>
              <a:path w="880" h="1536">
                <a:moveTo>
                  <a:pt x="778" y="0"/>
                </a:moveTo>
                <a:cubicBezTo>
                  <a:pt x="103" y="0"/>
                  <a:pt x="103" y="0"/>
                  <a:pt x="103" y="0"/>
                </a:cubicBezTo>
                <a:cubicBezTo>
                  <a:pt x="46" y="0"/>
                  <a:pt x="0" y="48"/>
                  <a:pt x="0" y="105"/>
                </a:cubicBezTo>
                <a:cubicBezTo>
                  <a:pt x="0" y="1432"/>
                  <a:pt x="0" y="1432"/>
                  <a:pt x="0" y="1432"/>
                </a:cubicBezTo>
                <a:cubicBezTo>
                  <a:pt x="0" y="1489"/>
                  <a:pt x="46" y="1536"/>
                  <a:pt x="103" y="1536"/>
                </a:cubicBezTo>
                <a:cubicBezTo>
                  <a:pt x="778" y="1536"/>
                  <a:pt x="778" y="1536"/>
                  <a:pt x="778" y="1536"/>
                </a:cubicBezTo>
                <a:cubicBezTo>
                  <a:pt x="835" y="1536"/>
                  <a:pt x="880" y="1489"/>
                  <a:pt x="880" y="1432"/>
                </a:cubicBezTo>
                <a:cubicBezTo>
                  <a:pt x="880" y="105"/>
                  <a:pt x="880" y="105"/>
                  <a:pt x="880" y="105"/>
                </a:cubicBezTo>
                <a:cubicBezTo>
                  <a:pt x="880" y="48"/>
                  <a:pt x="835" y="0"/>
                  <a:pt x="778" y="0"/>
                </a:cubicBezTo>
                <a:close/>
                <a:moveTo>
                  <a:pt x="332" y="75"/>
                </a:moveTo>
                <a:cubicBezTo>
                  <a:pt x="549" y="75"/>
                  <a:pt x="549" y="75"/>
                  <a:pt x="549" y="75"/>
                </a:cubicBezTo>
                <a:cubicBezTo>
                  <a:pt x="556" y="75"/>
                  <a:pt x="561" y="81"/>
                  <a:pt x="561" y="88"/>
                </a:cubicBezTo>
                <a:cubicBezTo>
                  <a:pt x="561" y="95"/>
                  <a:pt x="556" y="101"/>
                  <a:pt x="549" y="101"/>
                </a:cubicBezTo>
                <a:cubicBezTo>
                  <a:pt x="332" y="101"/>
                  <a:pt x="332" y="101"/>
                  <a:pt x="332" y="101"/>
                </a:cubicBezTo>
                <a:cubicBezTo>
                  <a:pt x="325" y="101"/>
                  <a:pt x="320" y="95"/>
                  <a:pt x="320" y="88"/>
                </a:cubicBezTo>
                <a:cubicBezTo>
                  <a:pt x="320" y="81"/>
                  <a:pt x="325" y="75"/>
                  <a:pt x="332" y="75"/>
                </a:cubicBezTo>
                <a:close/>
                <a:moveTo>
                  <a:pt x="441" y="1484"/>
                </a:moveTo>
                <a:cubicBezTo>
                  <a:pt x="412" y="1484"/>
                  <a:pt x="389" y="1461"/>
                  <a:pt x="389" y="1432"/>
                </a:cubicBezTo>
                <a:cubicBezTo>
                  <a:pt x="389" y="1404"/>
                  <a:pt x="412" y="1381"/>
                  <a:pt x="441" y="1381"/>
                </a:cubicBezTo>
                <a:cubicBezTo>
                  <a:pt x="469" y="1381"/>
                  <a:pt x="492" y="1404"/>
                  <a:pt x="492" y="1432"/>
                </a:cubicBezTo>
                <a:cubicBezTo>
                  <a:pt x="492" y="1461"/>
                  <a:pt x="469" y="1484"/>
                  <a:pt x="441" y="1484"/>
                </a:cubicBezTo>
                <a:close/>
                <a:moveTo>
                  <a:pt x="810" y="1344"/>
                </a:moveTo>
                <a:cubicBezTo>
                  <a:pt x="71" y="1344"/>
                  <a:pt x="71" y="1344"/>
                  <a:pt x="71" y="1344"/>
                </a:cubicBezTo>
                <a:cubicBezTo>
                  <a:pt x="71" y="165"/>
                  <a:pt x="71" y="165"/>
                  <a:pt x="71" y="165"/>
                </a:cubicBezTo>
                <a:cubicBezTo>
                  <a:pt x="810" y="165"/>
                  <a:pt x="810" y="165"/>
                  <a:pt x="810" y="165"/>
                </a:cubicBezTo>
                <a:lnTo>
                  <a:pt x="810" y="1344"/>
                </a:lnTo>
                <a:close/>
                <a:moveTo>
                  <a:pt x="810" y="1344"/>
                </a:moveTo>
                <a:cubicBezTo>
                  <a:pt x="810" y="1344"/>
                  <a:pt x="810" y="1344"/>
                  <a:pt x="810" y="1344"/>
                </a:cubicBezTo>
              </a:path>
            </a:pathLst>
          </a:custGeom>
          <a:solidFill>
            <a:srgbClr val="00B0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70" name="Freeform 69">
            <a:extLst>
              <a:ext uri="{FF2B5EF4-FFF2-40B4-BE49-F238E27FC236}">
                <a16:creationId xmlns:a16="http://schemas.microsoft.com/office/drawing/2014/main" id="{102AC0F1-2C72-5841-8A8D-63D3DB0CE653}"/>
              </a:ext>
            </a:extLst>
          </p:cNvPr>
          <p:cNvSpPr>
            <a:spLocks noEditPoints="1"/>
          </p:cNvSpPr>
          <p:nvPr/>
        </p:nvSpPr>
        <p:spPr bwMode="auto">
          <a:xfrm rot="3600000">
            <a:off x="426599" y="1695558"/>
            <a:ext cx="232043" cy="143672"/>
          </a:xfrm>
          <a:custGeom>
            <a:avLst/>
            <a:gdLst/>
            <a:ahLst/>
            <a:cxnLst>
              <a:cxn ang="0">
                <a:pos x="1799" y="282"/>
              </a:cxn>
              <a:cxn ang="0">
                <a:pos x="1535" y="119"/>
              </a:cxn>
              <a:cxn ang="0">
                <a:pos x="1241" y="23"/>
              </a:cxn>
              <a:cxn ang="0">
                <a:pos x="963" y="1"/>
              </a:cxn>
              <a:cxn ang="0">
                <a:pos x="654" y="47"/>
              </a:cxn>
              <a:cxn ang="0">
                <a:pos x="368" y="166"/>
              </a:cxn>
              <a:cxn ang="0">
                <a:pos x="118" y="351"/>
              </a:cxn>
              <a:cxn ang="0">
                <a:pos x="4" y="484"/>
              </a:cxn>
              <a:cxn ang="0">
                <a:pos x="14" y="559"/>
              </a:cxn>
              <a:cxn ang="0">
                <a:pos x="68" y="597"/>
              </a:cxn>
              <a:cxn ang="0">
                <a:pos x="137" y="588"/>
              </a:cxn>
              <a:cxn ang="0">
                <a:pos x="265" y="461"/>
              </a:cxn>
              <a:cxn ang="0">
                <a:pos x="484" y="308"/>
              </a:cxn>
              <a:cxn ang="0">
                <a:pos x="731" y="214"/>
              </a:cxn>
              <a:cxn ang="0">
                <a:pos x="998" y="180"/>
              </a:cxn>
              <a:cxn ang="0">
                <a:pos x="1235" y="207"/>
              </a:cxn>
              <a:cxn ang="0">
                <a:pos x="1486" y="295"/>
              </a:cxn>
              <a:cxn ang="0">
                <a:pos x="1707" y="441"/>
              </a:cxn>
              <a:cxn ang="0">
                <a:pos x="1850" y="582"/>
              </a:cxn>
              <a:cxn ang="0">
                <a:pos x="1920" y="600"/>
              </a:cxn>
              <a:cxn ang="0">
                <a:pos x="1976" y="566"/>
              </a:cxn>
              <a:cxn ang="0">
                <a:pos x="1993" y="493"/>
              </a:cxn>
              <a:cxn ang="0">
                <a:pos x="972" y="362"/>
              </a:cxn>
              <a:cxn ang="0">
                <a:pos x="751" y="395"/>
              </a:cxn>
              <a:cxn ang="0">
                <a:pos x="548" y="480"/>
              </a:cxn>
              <a:cxn ang="0">
                <a:pos x="369" y="612"/>
              </a:cxn>
              <a:cxn ang="0">
                <a:pos x="283" y="715"/>
              </a:cxn>
              <a:cxn ang="0">
                <a:pos x="293" y="791"/>
              </a:cxn>
              <a:cxn ang="0">
                <a:pos x="347" y="829"/>
              </a:cxn>
              <a:cxn ang="0">
                <a:pos x="417" y="820"/>
              </a:cxn>
              <a:cxn ang="0">
                <a:pos x="588" y="668"/>
              </a:cxn>
              <a:cxn ang="0">
                <a:pos x="917" y="546"/>
              </a:cxn>
              <a:cxn ang="0">
                <a:pos x="1232" y="580"/>
              </a:cxn>
              <a:cxn ang="0">
                <a:pos x="1528" y="771"/>
              </a:cxn>
              <a:cxn ang="0">
                <a:pos x="1616" y="832"/>
              </a:cxn>
              <a:cxn ang="0">
                <a:pos x="1678" y="816"/>
              </a:cxn>
              <a:cxn ang="0">
                <a:pos x="1715" y="759"/>
              </a:cxn>
              <a:cxn ang="0">
                <a:pos x="1695" y="684"/>
              </a:cxn>
              <a:cxn ang="0">
                <a:pos x="1551" y="547"/>
              </a:cxn>
              <a:cxn ang="0">
                <a:pos x="1359" y="436"/>
              </a:cxn>
              <a:cxn ang="0">
                <a:pos x="1147" y="374"/>
              </a:cxn>
              <a:cxn ang="0">
                <a:pos x="998" y="722"/>
              </a:cxn>
              <a:cxn ang="0">
                <a:pos x="740" y="787"/>
              </a:cxn>
              <a:cxn ang="0">
                <a:pos x="573" y="924"/>
              </a:cxn>
              <a:cxn ang="0">
                <a:pos x="561" y="1000"/>
              </a:cxn>
              <a:cxn ang="0">
                <a:pos x="604" y="1053"/>
              </a:cxn>
              <a:cxn ang="0">
                <a:pos x="668" y="1063"/>
              </a:cxn>
              <a:cxn ang="0">
                <a:pos x="746" y="1004"/>
              </a:cxn>
              <a:cxn ang="0">
                <a:pos x="899" y="917"/>
              </a:cxn>
              <a:cxn ang="0">
                <a:pos x="1057" y="908"/>
              </a:cxn>
              <a:cxn ang="0">
                <a:pos x="1219" y="977"/>
              </a:cxn>
              <a:cxn ang="0">
                <a:pos x="1309" y="1056"/>
              </a:cxn>
              <a:cxn ang="0">
                <a:pos x="1377" y="1059"/>
              </a:cxn>
              <a:cxn ang="0">
                <a:pos x="1428" y="1016"/>
              </a:cxn>
              <a:cxn ang="0">
                <a:pos x="1431" y="939"/>
              </a:cxn>
              <a:cxn ang="0">
                <a:pos x="1306" y="817"/>
              </a:cxn>
              <a:cxn ang="0">
                <a:pos x="1057" y="725"/>
              </a:cxn>
            </a:cxnLst>
            <a:rect l="0" t="0" r="r" b="b"/>
            <a:pathLst>
              <a:path w="1995" h="1065">
                <a:moveTo>
                  <a:pt x="1974" y="452"/>
                </a:moveTo>
                <a:lnTo>
                  <a:pt x="1974" y="452"/>
                </a:lnTo>
                <a:lnTo>
                  <a:pt x="1951" y="426"/>
                </a:lnTo>
                <a:lnTo>
                  <a:pt x="1927" y="400"/>
                </a:lnTo>
                <a:lnTo>
                  <a:pt x="1902" y="375"/>
                </a:lnTo>
                <a:lnTo>
                  <a:pt x="1877" y="351"/>
                </a:lnTo>
                <a:lnTo>
                  <a:pt x="1852" y="326"/>
                </a:lnTo>
                <a:lnTo>
                  <a:pt x="1825" y="304"/>
                </a:lnTo>
                <a:lnTo>
                  <a:pt x="1799" y="282"/>
                </a:lnTo>
                <a:lnTo>
                  <a:pt x="1771" y="261"/>
                </a:lnTo>
                <a:lnTo>
                  <a:pt x="1744" y="240"/>
                </a:lnTo>
                <a:lnTo>
                  <a:pt x="1715" y="221"/>
                </a:lnTo>
                <a:lnTo>
                  <a:pt x="1687" y="202"/>
                </a:lnTo>
                <a:lnTo>
                  <a:pt x="1657" y="183"/>
                </a:lnTo>
                <a:lnTo>
                  <a:pt x="1628" y="166"/>
                </a:lnTo>
                <a:lnTo>
                  <a:pt x="1597" y="149"/>
                </a:lnTo>
                <a:lnTo>
                  <a:pt x="1567" y="134"/>
                </a:lnTo>
                <a:lnTo>
                  <a:pt x="1535" y="119"/>
                </a:lnTo>
                <a:lnTo>
                  <a:pt x="1504" y="105"/>
                </a:lnTo>
                <a:lnTo>
                  <a:pt x="1472" y="92"/>
                </a:lnTo>
                <a:lnTo>
                  <a:pt x="1440" y="80"/>
                </a:lnTo>
                <a:lnTo>
                  <a:pt x="1408" y="68"/>
                </a:lnTo>
                <a:lnTo>
                  <a:pt x="1375" y="57"/>
                </a:lnTo>
                <a:lnTo>
                  <a:pt x="1342" y="47"/>
                </a:lnTo>
                <a:lnTo>
                  <a:pt x="1309" y="38"/>
                </a:lnTo>
                <a:lnTo>
                  <a:pt x="1275" y="30"/>
                </a:lnTo>
                <a:lnTo>
                  <a:pt x="1241" y="23"/>
                </a:lnTo>
                <a:lnTo>
                  <a:pt x="1207" y="17"/>
                </a:lnTo>
                <a:lnTo>
                  <a:pt x="1172" y="12"/>
                </a:lnTo>
                <a:lnTo>
                  <a:pt x="1138" y="8"/>
                </a:lnTo>
                <a:lnTo>
                  <a:pt x="1103" y="5"/>
                </a:lnTo>
                <a:lnTo>
                  <a:pt x="1068" y="2"/>
                </a:lnTo>
                <a:lnTo>
                  <a:pt x="1033" y="1"/>
                </a:lnTo>
                <a:lnTo>
                  <a:pt x="998" y="0"/>
                </a:lnTo>
                <a:lnTo>
                  <a:pt x="998" y="0"/>
                </a:lnTo>
                <a:lnTo>
                  <a:pt x="963" y="1"/>
                </a:lnTo>
                <a:lnTo>
                  <a:pt x="927" y="2"/>
                </a:lnTo>
                <a:lnTo>
                  <a:pt x="893" y="5"/>
                </a:lnTo>
                <a:lnTo>
                  <a:pt x="857" y="8"/>
                </a:lnTo>
                <a:lnTo>
                  <a:pt x="823" y="12"/>
                </a:lnTo>
                <a:lnTo>
                  <a:pt x="789" y="17"/>
                </a:lnTo>
                <a:lnTo>
                  <a:pt x="754" y="23"/>
                </a:lnTo>
                <a:lnTo>
                  <a:pt x="721" y="30"/>
                </a:lnTo>
                <a:lnTo>
                  <a:pt x="687" y="38"/>
                </a:lnTo>
                <a:lnTo>
                  <a:pt x="654" y="47"/>
                </a:lnTo>
                <a:lnTo>
                  <a:pt x="620" y="57"/>
                </a:lnTo>
                <a:lnTo>
                  <a:pt x="588" y="68"/>
                </a:lnTo>
                <a:lnTo>
                  <a:pt x="555" y="80"/>
                </a:lnTo>
                <a:lnTo>
                  <a:pt x="523" y="92"/>
                </a:lnTo>
                <a:lnTo>
                  <a:pt x="491" y="105"/>
                </a:lnTo>
                <a:lnTo>
                  <a:pt x="460" y="119"/>
                </a:lnTo>
                <a:lnTo>
                  <a:pt x="429" y="134"/>
                </a:lnTo>
                <a:lnTo>
                  <a:pt x="398" y="149"/>
                </a:lnTo>
                <a:lnTo>
                  <a:pt x="368" y="166"/>
                </a:lnTo>
                <a:lnTo>
                  <a:pt x="338" y="183"/>
                </a:lnTo>
                <a:lnTo>
                  <a:pt x="309" y="202"/>
                </a:lnTo>
                <a:lnTo>
                  <a:pt x="280" y="221"/>
                </a:lnTo>
                <a:lnTo>
                  <a:pt x="251" y="240"/>
                </a:lnTo>
                <a:lnTo>
                  <a:pt x="224" y="261"/>
                </a:lnTo>
                <a:lnTo>
                  <a:pt x="196" y="282"/>
                </a:lnTo>
                <a:lnTo>
                  <a:pt x="170" y="304"/>
                </a:lnTo>
                <a:lnTo>
                  <a:pt x="143" y="326"/>
                </a:lnTo>
                <a:lnTo>
                  <a:pt x="118" y="351"/>
                </a:lnTo>
                <a:lnTo>
                  <a:pt x="93" y="375"/>
                </a:lnTo>
                <a:lnTo>
                  <a:pt x="68" y="400"/>
                </a:lnTo>
                <a:lnTo>
                  <a:pt x="45" y="426"/>
                </a:lnTo>
                <a:lnTo>
                  <a:pt x="21" y="452"/>
                </a:lnTo>
                <a:lnTo>
                  <a:pt x="21" y="452"/>
                </a:lnTo>
                <a:lnTo>
                  <a:pt x="15" y="459"/>
                </a:lnTo>
                <a:lnTo>
                  <a:pt x="11" y="468"/>
                </a:lnTo>
                <a:lnTo>
                  <a:pt x="7" y="476"/>
                </a:lnTo>
                <a:lnTo>
                  <a:pt x="4" y="484"/>
                </a:lnTo>
                <a:lnTo>
                  <a:pt x="2" y="493"/>
                </a:lnTo>
                <a:lnTo>
                  <a:pt x="1" y="501"/>
                </a:lnTo>
                <a:lnTo>
                  <a:pt x="0" y="510"/>
                </a:lnTo>
                <a:lnTo>
                  <a:pt x="0" y="518"/>
                </a:lnTo>
                <a:lnTo>
                  <a:pt x="2" y="527"/>
                </a:lnTo>
                <a:lnTo>
                  <a:pt x="4" y="535"/>
                </a:lnTo>
                <a:lnTo>
                  <a:pt x="6" y="543"/>
                </a:lnTo>
                <a:lnTo>
                  <a:pt x="10" y="551"/>
                </a:lnTo>
                <a:lnTo>
                  <a:pt x="14" y="559"/>
                </a:lnTo>
                <a:lnTo>
                  <a:pt x="19" y="566"/>
                </a:lnTo>
                <a:lnTo>
                  <a:pt x="25" y="573"/>
                </a:lnTo>
                <a:lnTo>
                  <a:pt x="33" y="579"/>
                </a:lnTo>
                <a:lnTo>
                  <a:pt x="33" y="579"/>
                </a:lnTo>
                <a:lnTo>
                  <a:pt x="40" y="584"/>
                </a:lnTo>
                <a:lnTo>
                  <a:pt x="46" y="588"/>
                </a:lnTo>
                <a:lnTo>
                  <a:pt x="53" y="592"/>
                </a:lnTo>
                <a:lnTo>
                  <a:pt x="60" y="595"/>
                </a:lnTo>
                <a:lnTo>
                  <a:pt x="68" y="597"/>
                </a:lnTo>
                <a:lnTo>
                  <a:pt x="75" y="600"/>
                </a:lnTo>
                <a:lnTo>
                  <a:pt x="83" y="601"/>
                </a:lnTo>
                <a:lnTo>
                  <a:pt x="92" y="601"/>
                </a:lnTo>
                <a:lnTo>
                  <a:pt x="92" y="601"/>
                </a:lnTo>
                <a:lnTo>
                  <a:pt x="101" y="601"/>
                </a:lnTo>
                <a:lnTo>
                  <a:pt x="111" y="598"/>
                </a:lnTo>
                <a:lnTo>
                  <a:pt x="120" y="596"/>
                </a:lnTo>
                <a:lnTo>
                  <a:pt x="129" y="592"/>
                </a:lnTo>
                <a:lnTo>
                  <a:pt x="137" y="588"/>
                </a:lnTo>
                <a:lnTo>
                  <a:pt x="146" y="582"/>
                </a:lnTo>
                <a:lnTo>
                  <a:pt x="154" y="576"/>
                </a:lnTo>
                <a:lnTo>
                  <a:pt x="161" y="568"/>
                </a:lnTo>
                <a:lnTo>
                  <a:pt x="161" y="568"/>
                </a:lnTo>
                <a:lnTo>
                  <a:pt x="181" y="546"/>
                </a:lnTo>
                <a:lnTo>
                  <a:pt x="201" y="524"/>
                </a:lnTo>
                <a:lnTo>
                  <a:pt x="222" y="502"/>
                </a:lnTo>
                <a:lnTo>
                  <a:pt x="243" y="482"/>
                </a:lnTo>
                <a:lnTo>
                  <a:pt x="265" y="461"/>
                </a:lnTo>
                <a:lnTo>
                  <a:pt x="288" y="441"/>
                </a:lnTo>
                <a:lnTo>
                  <a:pt x="311" y="422"/>
                </a:lnTo>
                <a:lnTo>
                  <a:pt x="335" y="404"/>
                </a:lnTo>
                <a:lnTo>
                  <a:pt x="358" y="387"/>
                </a:lnTo>
                <a:lnTo>
                  <a:pt x="382" y="370"/>
                </a:lnTo>
                <a:lnTo>
                  <a:pt x="407" y="354"/>
                </a:lnTo>
                <a:lnTo>
                  <a:pt x="432" y="338"/>
                </a:lnTo>
                <a:lnTo>
                  <a:pt x="458" y="322"/>
                </a:lnTo>
                <a:lnTo>
                  <a:pt x="484" y="308"/>
                </a:lnTo>
                <a:lnTo>
                  <a:pt x="509" y="295"/>
                </a:lnTo>
                <a:lnTo>
                  <a:pt x="537" y="282"/>
                </a:lnTo>
                <a:lnTo>
                  <a:pt x="563" y="270"/>
                </a:lnTo>
                <a:lnTo>
                  <a:pt x="591" y="259"/>
                </a:lnTo>
                <a:lnTo>
                  <a:pt x="618" y="248"/>
                </a:lnTo>
                <a:lnTo>
                  <a:pt x="646" y="239"/>
                </a:lnTo>
                <a:lnTo>
                  <a:pt x="674" y="230"/>
                </a:lnTo>
                <a:lnTo>
                  <a:pt x="703" y="221"/>
                </a:lnTo>
                <a:lnTo>
                  <a:pt x="731" y="214"/>
                </a:lnTo>
                <a:lnTo>
                  <a:pt x="761" y="207"/>
                </a:lnTo>
                <a:lnTo>
                  <a:pt x="789" y="201"/>
                </a:lnTo>
                <a:lnTo>
                  <a:pt x="819" y="195"/>
                </a:lnTo>
                <a:lnTo>
                  <a:pt x="848" y="191"/>
                </a:lnTo>
                <a:lnTo>
                  <a:pt x="878" y="187"/>
                </a:lnTo>
                <a:lnTo>
                  <a:pt x="907" y="184"/>
                </a:lnTo>
                <a:lnTo>
                  <a:pt x="938" y="182"/>
                </a:lnTo>
                <a:lnTo>
                  <a:pt x="967" y="181"/>
                </a:lnTo>
                <a:lnTo>
                  <a:pt x="998" y="180"/>
                </a:lnTo>
                <a:lnTo>
                  <a:pt x="998" y="180"/>
                </a:lnTo>
                <a:lnTo>
                  <a:pt x="1028" y="181"/>
                </a:lnTo>
                <a:lnTo>
                  <a:pt x="1057" y="182"/>
                </a:lnTo>
                <a:lnTo>
                  <a:pt x="1088" y="184"/>
                </a:lnTo>
                <a:lnTo>
                  <a:pt x="1117" y="187"/>
                </a:lnTo>
                <a:lnTo>
                  <a:pt x="1147" y="191"/>
                </a:lnTo>
                <a:lnTo>
                  <a:pt x="1176" y="195"/>
                </a:lnTo>
                <a:lnTo>
                  <a:pt x="1206" y="201"/>
                </a:lnTo>
                <a:lnTo>
                  <a:pt x="1235" y="207"/>
                </a:lnTo>
                <a:lnTo>
                  <a:pt x="1264" y="214"/>
                </a:lnTo>
                <a:lnTo>
                  <a:pt x="1292" y="221"/>
                </a:lnTo>
                <a:lnTo>
                  <a:pt x="1321" y="230"/>
                </a:lnTo>
                <a:lnTo>
                  <a:pt x="1349" y="239"/>
                </a:lnTo>
                <a:lnTo>
                  <a:pt x="1377" y="248"/>
                </a:lnTo>
                <a:lnTo>
                  <a:pt x="1404" y="259"/>
                </a:lnTo>
                <a:lnTo>
                  <a:pt x="1432" y="270"/>
                </a:lnTo>
                <a:lnTo>
                  <a:pt x="1459" y="282"/>
                </a:lnTo>
                <a:lnTo>
                  <a:pt x="1486" y="295"/>
                </a:lnTo>
                <a:lnTo>
                  <a:pt x="1512" y="308"/>
                </a:lnTo>
                <a:lnTo>
                  <a:pt x="1537" y="322"/>
                </a:lnTo>
                <a:lnTo>
                  <a:pt x="1563" y="338"/>
                </a:lnTo>
                <a:lnTo>
                  <a:pt x="1588" y="353"/>
                </a:lnTo>
                <a:lnTo>
                  <a:pt x="1613" y="370"/>
                </a:lnTo>
                <a:lnTo>
                  <a:pt x="1637" y="386"/>
                </a:lnTo>
                <a:lnTo>
                  <a:pt x="1661" y="404"/>
                </a:lnTo>
                <a:lnTo>
                  <a:pt x="1685" y="422"/>
                </a:lnTo>
                <a:lnTo>
                  <a:pt x="1707" y="441"/>
                </a:lnTo>
                <a:lnTo>
                  <a:pt x="1730" y="460"/>
                </a:lnTo>
                <a:lnTo>
                  <a:pt x="1752" y="481"/>
                </a:lnTo>
                <a:lnTo>
                  <a:pt x="1773" y="502"/>
                </a:lnTo>
                <a:lnTo>
                  <a:pt x="1795" y="524"/>
                </a:lnTo>
                <a:lnTo>
                  <a:pt x="1815" y="546"/>
                </a:lnTo>
                <a:lnTo>
                  <a:pt x="1834" y="568"/>
                </a:lnTo>
                <a:lnTo>
                  <a:pt x="1834" y="568"/>
                </a:lnTo>
                <a:lnTo>
                  <a:pt x="1841" y="576"/>
                </a:lnTo>
                <a:lnTo>
                  <a:pt x="1850" y="582"/>
                </a:lnTo>
                <a:lnTo>
                  <a:pt x="1858" y="588"/>
                </a:lnTo>
                <a:lnTo>
                  <a:pt x="1866" y="592"/>
                </a:lnTo>
                <a:lnTo>
                  <a:pt x="1875" y="596"/>
                </a:lnTo>
                <a:lnTo>
                  <a:pt x="1885" y="598"/>
                </a:lnTo>
                <a:lnTo>
                  <a:pt x="1894" y="601"/>
                </a:lnTo>
                <a:lnTo>
                  <a:pt x="1905" y="601"/>
                </a:lnTo>
                <a:lnTo>
                  <a:pt x="1905" y="601"/>
                </a:lnTo>
                <a:lnTo>
                  <a:pt x="1912" y="601"/>
                </a:lnTo>
                <a:lnTo>
                  <a:pt x="1920" y="600"/>
                </a:lnTo>
                <a:lnTo>
                  <a:pt x="1928" y="597"/>
                </a:lnTo>
                <a:lnTo>
                  <a:pt x="1935" y="595"/>
                </a:lnTo>
                <a:lnTo>
                  <a:pt x="1942" y="592"/>
                </a:lnTo>
                <a:lnTo>
                  <a:pt x="1949" y="588"/>
                </a:lnTo>
                <a:lnTo>
                  <a:pt x="1956" y="584"/>
                </a:lnTo>
                <a:lnTo>
                  <a:pt x="1962" y="579"/>
                </a:lnTo>
                <a:lnTo>
                  <a:pt x="1962" y="579"/>
                </a:lnTo>
                <a:lnTo>
                  <a:pt x="1970" y="573"/>
                </a:lnTo>
                <a:lnTo>
                  <a:pt x="1976" y="566"/>
                </a:lnTo>
                <a:lnTo>
                  <a:pt x="1981" y="559"/>
                </a:lnTo>
                <a:lnTo>
                  <a:pt x="1985" y="551"/>
                </a:lnTo>
                <a:lnTo>
                  <a:pt x="1989" y="543"/>
                </a:lnTo>
                <a:lnTo>
                  <a:pt x="1992" y="535"/>
                </a:lnTo>
                <a:lnTo>
                  <a:pt x="1994" y="527"/>
                </a:lnTo>
                <a:lnTo>
                  <a:pt x="1995" y="518"/>
                </a:lnTo>
                <a:lnTo>
                  <a:pt x="1995" y="510"/>
                </a:lnTo>
                <a:lnTo>
                  <a:pt x="1995" y="501"/>
                </a:lnTo>
                <a:lnTo>
                  <a:pt x="1993" y="493"/>
                </a:lnTo>
                <a:lnTo>
                  <a:pt x="1991" y="484"/>
                </a:lnTo>
                <a:lnTo>
                  <a:pt x="1988" y="476"/>
                </a:lnTo>
                <a:lnTo>
                  <a:pt x="1985" y="468"/>
                </a:lnTo>
                <a:lnTo>
                  <a:pt x="1980" y="459"/>
                </a:lnTo>
                <a:lnTo>
                  <a:pt x="1974" y="452"/>
                </a:lnTo>
                <a:lnTo>
                  <a:pt x="1974" y="452"/>
                </a:lnTo>
                <a:close/>
                <a:moveTo>
                  <a:pt x="998" y="362"/>
                </a:moveTo>
                <a:lnTo>
                  <a:pt x="998" y="362"/>
                </a:lnTo>
                <a:lnTo>
                  <a:pt x="972" y="362"/>
                </a:lnTo>
                <a:lnTo>
                  <a:pt x="948" y="363"/>
                </a:lnTo>
                <a:lnTo>
                  <a:pt x="922" y="365"/>
                </a:lnTo>
                <a:lnTo>
                  <a:pt x="898" y="367"/>
                </a:lnTo>
                <a:lnTo>
                  <a:pt x="873" y="370"/>
                </a:lnTo>
                <a:lnTo>
                  <a:pt x="848" y="374"/>
                </a:lnTo>
                <a:lnTo>
                  <a:pt x="824" y="378"/>
                </a:lnTo>
                <a:lnTo>
                  <a:pt x="800" y="383"/>
                </a:lnTo>
                <a:lnTo>
                  <a:pt x="776" y="389"/>
                </a:lnTo>
                <a:lnTo>
                  <a:pt x="751" y="395"/>
                </a:lnTo>
                <a:lnTo>
                  <a:pt x="728" y="402"/>
                </a:lnTo>
                <a:lnTo>
                  <a:pt x="705" y="409"/>
                </a:lnTo>
                <a:lnTo>
                  <a:pt x="681" y="418"/>
                </a:lnTo>
                <a:lnTo>
                  <a:pt x="659" y="426"/>
                </a:lnTo>
                <a:lnTo>
                  <a:pt x="636" y="436"/>
                </a:lnTo>
                <a:lnTo>
                  <a:pt x="613" y="446"/>
                </a:lnTo>
                <a:lnTo>
                  <a:pt x="592" y="456"/>
                </a:lnTo>
                <a:lnTo>
                  <a:pt x="569" y="468"/>
                </a:lnTo>
                <a:lnTo>
                  <a:pt x="548" y="480"/>
                </a:lnTo>
                <a:lnTo>
                  <a:pt x="527" y="492"/>
                </a:lnTo>
                <a:lnTo>
                  <a:pt x="505" y="505"/>
                </a:lnTo>
                <a:lnTo>
                  <a:pt x="485" y="519"/>
                </a:lnTo>
                <a:lnTo>
                  <a:pt x="465" y="533"/>
                </a:lnTo>
                <a:lnTo>
                  <a:pt x="445" y="547"/>
                </a:lnTo>
                <a:lnTo>
                  <a:pt x="425" y="562"/>
                </a:lnTo>
                <a:lnTo>
                  <a:pt x="407" y="578"/>
                </a:lnTo>
                <a:lnTo>
                  <a:pt x="387" y="594"/>
                </a:lnTo>
                <a:lnTo>
                  <a:pt x="369" y="612"/>
                </a:lnTo>
                <a:lnTo>
                  <a:pt x="352" y="629"/>
                </a:lnTo>
                <a:lnTo>
                  <a:pt x="334" y="647"/>
                </a:lnTo>
                <a:lnTo>
                  <a:pt x="317" y="665"/>
                </a:lnTo>
                <a:lnTo>
                  <a:pt x="300" y="684"/>
                </a:lnTo>
                <a:lnTo>
                  <a:pt x="300" y="684"/>
                </a:lnTo>
                <a:lnTo>
                  <a:pt x="295" y="691"/>
                </a:lnTo>
                <a:lnTo>
                  <a:pt x="290" y="699"/>
                </a:lnTo>
                <a:lnTo>
                  <a:pt x="286" y="707"/>
                </a:lnTo>
                <a:lnTo>
                  <a:pt x="283" y="715"/>
                </a:lnTo>
                <a:lnTo>
                  <a:pt x="281" y="724"/>
                </a:lnTo>
                <a:lnTo>
                  <a:pt x="280" y="733"/>
                </a:lnTo>
                <a:lnTo>
                  <a:pt x="279" y="742"/>
                </a:lnTo>
                <a:lnTo>
                  <a:pt x="280" y="750"/>
                </a:lnTo>
                <a:lnTo>
                  <a:pt x="281" y="759"/>
                </a:lnTo>
                <a:lnTo>
                  <a:pt x="283" y="767"/>
                </a:lnTo>
                <a:lnTo>
                  <a:pt x="286" y="776"/>
                </a:lnTo>
                <a:lnTo>
                  <a:pt x="289" y="784"/>
                </a:lnTo>
                <a:lnTo>
                  <a:pt x="293" y="791"/>
                </a:lnTo>
                <a:lnTo>
                  <a:pt x="299" y="798"/>
                </a:lnTo>
                <a:lnTo>
                  <a:pt x="305" y="805"/>
                </a:lnTo>
                <a:lnTo>
                  <a:pt x="311" y="811"/>
                </a:lnTo>
                <a:lnTo>
                  <a:pt x="311" y="811"/>
                </a:lnTo>
                <a:lnTo>
                  <a:pt x="318" y="816"/>
                </a:lnTo>
                <a:lnTo>
                  <a:pt x="325" y="821"/>
                </a:lnTo>
                <a:lnTo>
                  <a:pt x="333" y="824"/>
                </a:lnTo>
                <a:lnTo>
                  <a:pt x="340" y="827"/>
                </a:lnTo>
                <a:lnTo>
                  <a:pt x="347" y="829"/>
                </a:lnTo>
                <a:lnTo>
                  <a:pt x="355" y="831"/>
                </a:lnTo>
                <a:lnTo>
                  <a:pt x="362" y="832"/>
                </a:lnTo>
                <a:lnTo>
                  <a:pt x="370" y="832"/>
                </a:lnTo>
                <a:lnTo>
                  <a:pt x="370" y="832"/>
                </a:lnTo>
                <a:lnTo>
                  <a:pt x="380" y="832"/>
                </a:lnTo>
                <a:lnTo>
                  <a:pt x="389" y="830"/>
                </a:lnTo>
                <a:lnTo>
                  <a:pt x="399" y="828"/>
                </a:lnTo>
                <a:lnTo>
                  <a:pt x="408" y="824"/>
                </a:lnTo>
                <a:lnTo>
                  <a:pt x="417" y="820"/>
                </a:lnTo>
                <a:lnTo>
                  <a:pt x="425" y="814"/>
                </a:lnTo>
                <a:lnTo>
                  <a:pt x="433" y="808"/>
                </a:lnTo>
                <a:lnTo>
                  <a:pt x="440" y="801"/>
                </a:lnTo>
                <a:lnTo>
                  <a:pt x="440" y="801"/>
                </a:lnTo>
                <a:lnTo>
                  <a:pt x="467" y="771"/>
                </a:lnTo>
                <a:lnTo>
                  <a:pt x="495" y="743"/>
                </a:lnTo>
                <a:lnTo>
                  <a:pt x="525" y="715"/>
                </a:lnTo>
                <a:lnTo>
                  <a:pt x="555" y="691"/>
                </a:lnTo>
                <a:lnTo>
                  <a:pt x="588" y="668"/>
                </a:lnTo>
                <a:lnTo>
                  <a:pt x="621" y="647"/>
                </a:lnTo>
                <a:lnTo>
                  <a:pt x="655" y="627"/>
                </a:lnTo>
                <a:lnTo>
                  <a:pt x="690" y="610"/>
                </a:lnTo>
                <a:lnTo>
                  <a:pt x="726" y="594"/>
                </a:lnTo>
                <a:lnTo>
                  <a:pt x="764" y="580"/>
                </a:lnTo>
                <a:lnTo>
                  <a:pt x="801" y="569"/>
                </a:lnTo>
                <a:lnTo>
                  <a:pt x="839" y="559"/>
                </a:lnTo>
                <a:lnTo>
                  <a:pt x="879" y="552"/>
                </a:lnTo>
                <a:lnTo>
                  <a:pt x="917" y="546"/>
                </a:lnTo>
                <a:lnTo>
                  <a:pt x="958" y="543"/>
                </a:lnTo>
                <a:lnTo>
                  <a:pt x="998" y="542"/>
                </a:lnTo>
                <a:lnTo>
                  <a:pt x="998" y="542"/>
                </a:lnTo>
                <a:lnTo>
                  <a:pt x="1038" y="543"/>
                </a:lnTo>
                <a:lnTo>
                  <a:pt x="1078" y="546"/>
                </a:lnTo>
                <a:lnTo>
                  <a:pt x="1117" y="552"/>
                </a:lnTo>
                <a:lnTo>
                  <a:pt x="1156" y="559"/>
                </a:lnTo>
                <a:lnTo>
                  <a:pt x="1195" y="569"/>
                </a:lnTo>
                <a:lnTo>
                  <a:pt x="1232" y="580"/>
                </a:lnTo>
                <a:lnTo>
                  <a:pt x="1269" y="594"/>
                </a:lnTo>
                <a:lnTo>
                  <a:pt x="1305" y="610"/>
                </a:lnTo>
                <a:lnTo>
                  <a:pt x="1340" y="627"/>
                </a:lnTo>
                <a:lnTo>
                  <a:pt x="1375" y="647"/>
                </a:lnTo>
                <a:lnTo>
                  <a:pt x="1407" y="668"/>
                </a:lnTo>
                <a:lnTo>
                  <a:pt x="1440" y="691"/>
                </a:lnTo>
                <a:lnTo>
                  <a:pt x="1470" y="715"/>
                </a:lnTo>
                <a:lnTo>
                  <a:pt x="1501" y="743"/>
                </a:lnTo>
                <a:lnTo>
                  <a:pt x="1528" y="771"/>
                </a:lnTo>
                <a:lnTo>
                  <a:pt x="1556" y="801"/>
                </a:lnTo>
                <a:lnTo>
                  <a:pt x="1556" y="801"/>
                </a:lnTo>
                <a:lnTo>
                  <a:pt x="1563" y="808"/>
                </a:lnTo>
                <a:lnTo>
                  <a:pt x="1570" y="814"/>
                </a:lnTo>
                <a:lnTo>
                  <a:pt x="1579" y="820"/>
                </a:lnTo>
                <a:lnTo>
                  <a:pt x="1587" y="824"/>
                </a:lnTo>
                <a:lnTo>
                  <a:pt x="1596" y="828"/>
                </a:lnTo>
                <a:lnTo>
                  <a:pt x="1606" y="830"/>
                </a:lnTo>
                <a:lnTo>
                  <a:pt x="1616" y="832"/>
                </a:lnTo>
                <a:lnTo>
                  <a:pt x="1625" y="832"/>
                </a:lnTo>
                <a:lnTo>
                  <a:pt x="1625" y="832"/>
                </a:lnTo>
                <a:lnTo>
                  <a:pt x="1633" y="832"/>
                </a:lnTo>
                <a:lnTo>
                  <a:pt x="1641" y="831"/>
                </a:lnTo>
                <a:lnTo>
                  <a:pt x="1648" y="829"/>
                </a:lnTo>
                <a:lnTo>
                  <a:pt x="1656" y="827"/>
                </a:lnTo>
                <a:lnTo>
                  <a:pt x="1664" y="824"/>
                </a:lnTo>
                <a:lnTo>
                  <a:pt x="1671" y="821"/>
                </a:lnTo>
                <a:lnTo>
                  <a:pt x="1678" y="816"/>
                </a:lnTo>
                <a:lnTo>
                  <a:pt x="1684" y="811"/>
                </a:lnTo>
                <a:lnTo>
                  <a:pt x="1684" y="811"/>
                </a:lnTo>
                <a:lnTo>
                  <a:pt x="1691" y="805"/>
                </a:lnTo>
                <a:lnTo>
                  <a:pt x="1697" y="798"/>
                </a:lnTo>
                <a:lnTo>
                  <a:pt x="1702" y="791"/>
                </a:lnTo>
                <a:lnTo>
                  <a:pt x="1706" y="784"/>
                </a:lnTo>
                <a:lnTo>
                  <a:pt x="1710" y="776"/>
                </a:lnTo>
                <a:lnTo>
                  <a:pt x="1713" y="767"/>
                </a:lnTo>
                <a:lnTo>
                  <a:pt x="1715" y="759"/>
                </a:lnTo>
                <a:lnTo>
                  <a:pt x="1716" y="750"/>
                </a:lnTo>
                <a:lnTo>
                  <a:pt x="1716" y="742"/>
                </a:lnTo>
                <a:lnTo>
                  <a:pt x="1716" y="733"/>
                </a:lnTo>
                <a:lnTo>
                  <a:pt x="1714" y="724"/>
                </a:lnTo>
                <a:lnTo>
                  <a:pt x="1712" y="715"/>
                </a:lnTo>
                <a:lnTo>
                  <a:pt x="1709" y="707"/>
                </a:lnTo>
                <a:lnTo>
                  <a:pt x="1705" y="699"/>
                </a:lnTo>
                <a:lnTo>
                  <a:pt x="1700" y="691"/>
                </a:lnTo>
                <a:lnTo>
                  <a:pt x="1695" y="684"/>
                </a:lnTo>
                <a:lnTo>
                  <a:pt x="1695" y="684"/>
                </a:lnTo>
                <a:lnTo>
                  <a:pt x="1679" y="665"/>
                </a:lnTo>
                <a:lnTo>
                  <a:pt x="1661" y="647"/>
                </a:lnTo>
                <a:lnTo>
                  <a:pt x="1644" y="629"/>
                </a:lnTo>
                <a:lnTo>
                  <a:pt x="1626" y="612"/>
                </a:lnTo>
                <a:lnTo>
                  <a:pt x="1608" y="594"/>
                </a:lnTo>
                <a:lnTo>
                  <a:pt x="1589" y="578"/>
                </a:lnTo>
                <a:lnTo>
                  <a:pt x="1570" y="562"/>
                </a:lnTo>
                <a:lnTo>
                  <a:pt x="1551" y="547"/>
                </a:lnTo>
                <a:lnTo>
                  <a:pt x="1530" y="533"/>
                </a:lnTo>
                <a:lnTo>
                  <a:pt x="1510" y="519"/>
                </a:lnTo>
                <a:lnTo>
                  <a:pt x="1490" y="505"/>
                </a:lnTo>
                <a:lnTo>
                  <a:pt x="1468" y="492"/>
                </a:lnTo>
                <a:lnTo>
                  <a:pt x="1448" y="480"/>
                </a:lnTo>
                <a:lnTo>
                  <a:pt x="1426" y="468"/>
                </a:lnTo>
                <a:lnTo>
                  <a:pt x="1404" y="456"/>
                </a:lnTo>
                <a:lnTo>
                  <a:pt x="1382" y="446"/>
                </a:lnTo>
                <a:lnTo>
                  <a:pt x="1359" y="436"/>
                </a:lnTo>
                <a:lnTo>
                  <a:pt x="1337" y="426"/>
                </a:lnTo>
                <a:lnTo>
                  <a:pt x="1314" y="418"/>
                </a:lnTo>
                <a:lnTo>
                  <a:pt x="1290" y="409"/>
                </a:lnTo>
                <a:lnTo>
                  <a:pt x="1267" y="402"/>
                </a:lnTo>
                <a:lnTo>
                  <a:pt x="1244" y="395"/>
                </a:lnTo>
                <a:lnTo>
                  <a:pt x="1219" y="389"/>
                </a:lnTo>
                <a:lnTo>
                  <a:pt x="1196" y="383"/>
                </a:lnTo>
                <a:lnTo>
                  <a:pt x="1171" y="378"/>
                </a:lnTo>
                <a:lnTo>
                  <a:pt x="1147" y="374"/>
                </a:lnTo>
                <a:lnTo>
                  <a:pt x="1123" y="370"/>
                </a:lnTo>
                <a:lnTo>
                  <a:pt x="1098" y="367"/>
                </a:lnTo>
                <a:lnTo>
                  <a:pt x="1073" y="365"/>
                </a:lnTo>
                <a:lnTo>
                  <a:pt x="1048" y="363"/>
                </a:lnTo>
                <a:lnTo>
                  <a:pt x="1023" y="362"/>
                </a:lnTo>
                <a:lnTo>
                  <a:pt x="998" y="362"/>
                </a:lnTo>
                <a:lnTo>
                  <a:pt x="998" y="362"/>
                </a:lnTo>
                <a:close/>
                <a:moveTo>
                  <a:pt x="998" y="722"/>
                </a:moveTo>
                <a:lnTo>
                  <a:pt x="998" y="722"/>
                </a:lnTo>
                <a:lnTo>
                  <a:pt x="968" y="723"/>
                </a:lnTo>
                <a:lnTo>
                  <a:pt x="938" y="725"/>
                </a:lnTo>
                <a:lnTo>
                  <a:pt x="908" y="730"/>
                </a:lnTo>
                <a:lnTo>
                  <a:pt x="879" y="736"/>
                </a:lnTo>
                <a:lnTo>
                  <a:pt x="850" y="743"/>
                </a:lnTo>
                <a:lnTo>
                  <a:pt x="822" y="752"/>
                </a:lnTo>
                <a:lnTo>
                  <a:pt x="794" y="762"/>
                </a:lnTo>
                <a:lnTo>
                  <a:pt x="767" y="774"/>
                </a:lnTo>
                <a:lnTo>
                  <a:pt x="740" y="787"/>
                </a:lnTo>
                <a:lnTo>
                  <a:pt x="715" y="801"/>
                </a:lnTo>
                <a:lnTo>
                  <a:pt x="690" y="817"/>
                </a:lnTo>
                <a:lnTo>
                  <a:pt x="666" y="834"/>
                </a:lnTo>
                <a:lnTo>
                  <a:pt x="643" y="852"/>
                </a:lnTo>
                <a:lnTo>
                  <a:pt x="620" y="873"/>
                </a:lnTo>
                <a:lnTo>
                  <a:pt x="599" y="894"/>
                </a:lnTo>
                <a:lnTo>
                  <a:pt x="580" y="916"/>
                </a:lnTo>
                <a:lnTo>
                  <a:pt x="580" y="916"/>
                </a:lnTo>
                <a:lnTo>
                  <a:pt x="573" y="924"/>
                </a:lnTo>
                <a:lnTo>
                  <a:pt x="568" y="931"/>
                </a:lnTo>
                <a:lnTo>
                  <a:pt x="565" y="939"/>
                </a:lnTo>
                <a:lnTo>
                  <a:pt x="562" y="948"/>
                </a:lnTo>
                <a:lnTo>
                  <a:pt x="559" y="956"/>
                </a:lnTo>
                <a:lnTo>
                  <a:pt x="558" y="965"/>
                </a:lnTo>
                <a:lnTo>
                  <a:pt x="558" y="973"/>
                </a:lnTo>
                <a:lnTo>
                  <a:pt x="558" y="982"/>
                </a:lnTo>
                <a:lnTo>
                  <a:pt x="559" y="990"/>
                </a:lnTo>
                <a:lnTo>
                  <a:pt x="561" y="1000"/>
                </a:lnTo>
                <a:lnTo>
                  <a:pt x="564" y="1008"/>
                </a:lnTo>
                <a:lnTo>
                  <a:pt x="568" y="1016"/>
                </a:lnTo>
                <a:lnTo>
                  <a:pt x="572" y="1023"/>
                </a:lnTo>
                <a:lnTo>
                  <a:pt x="578" y="1030"/>
                </a:lnTo>
                <a:lnTo>
                  <a:pt x="584" y="1037"/>
                </a:lnTo>
                <a:lnTo>
                  <a:pt x="591" y="1043"/>
                </a:lnTo>
                <a:lnTo>
                  <a:pt x="591" y="1043"/>
                </a:lnTo>
                <a:lnTo>
                  <a:pt x="597" y="1048"/>
                </a:lnTo>
                <a:lnTo>
                  <a:pt x="604" y="1053"/>
                </a:lnTo>
                <a:lnTo>
                  <a:pt x="611" y="1056"/>
                </a:lnTo>
                <a:lnTo>
                  <a:pt x="618" y="1059"/>
                </a:lnTo>
                <a:lnTo>
                  <a:pt x="625" y="1062"/>
                </a:lnTo>
                <a:lnTo>
                  <a:pt x="633" y="1063"/>
                </a:lnTo>
                <a:lnTo>
                  <a:pt x="642" y="1064"/>
                </a:lnTo>
                <a:lnTo>
                  <a:pt x="649" y="1065"/>
                </a:lnTo>
                <a:lnTo>
                  <a:pt x="649" y="1065"/>
                </a:lnTo>
                <a:lnTo>
                  <a:pt x="659" y="1064"/>
                </a:lnTo>
                <a:lnTo>
                  <a:pt x="668" y="1063"/>
                </a:lnTo>
                <a:lnTo>
                  <a:pt x="678" y="1060"/>
                </a:lnTo>
                <a:lnTo>
                  <a:pt x="687" y="1056"/>
                </a:lnTo>
                <a:lnTo>
                  <a:pt x="696" y="1052"/>
                </a:lnTo>
                <a:lnTo>
                  <a:pt x="704" y="1047"/>
                </a:lnTo>
                <a:lnTo>
                  <a:pt x="712" y="1040"/>
                </a:lnTo>
                <a:lnTo>
                  <a:pt x="719" y="1033"/>
                </a:lnTo>
                <a:lnTo>
                  <a:pt x="719" y="1033"/>
                </a:lnTo>
                <a:lnTo>
                  <a:pt x="732" y="1018"/>
                </a:lnTo>
                <a:lnTo>
                  <a:pt x="746" y="1004"/>
                </a:lnTo>
                <a:lnTo>
                  <a:pt x="762" y="989"/>
                </a:lnTo>
                <a:lnTo>
                  <a:pt x="777" y="977"/>
                </a:lnTo>
                <a:lnTo>
                  <a:pt x="793" y="966"/>
                </a:lnTo>
                <a:lnTo>
                  <a:pt x="809" y="955"/>
                </a:lnTo>
                <a:lnTo>
                  <a:pt x="827" y="946"/>
                </a:lnTo>
                <a:lnTo>
                  <a:pt x="844" y="937"/>
                </a:lnTo>
                <a:lnTo>
                  <a:pt x="862" y="929"/>
                </a:lnTo>
                <a:lnTo>
                  <a:pt x="881" y="922"/>
                </a:lnTo>
                <a:lnTo>
                  <a:pt x="899" y="917"/>
                </a:lnTo>
                <a:lnTo>
                  <a:pt x="918" y="912"/>
                </a:lnTo>
                <a:lnTo>
                  <a:pt x="938" y="908"/>
                </a:lnTo>
                <a:lnTo>
                  <a:pt x="958" y="905"/>
                </a:lnTo>
                <a:lnTo>
                  <a:pt x="977" y="904"/>
                </a:lnTo>
                <a:lnTo>
                  <a:pt x="998" y="903"/>
                </a:lnTo>
                <a:lnTo>
                  <a:pt x="998" y="903"/>
                </a:lnTo>
                <a:lnTo>
                  <a:pt x="1018" y="904"/>
                </a:lnTo>
                <a:lnTo>
                  <a:pt x="1038" y="905"/>
                </a:lnTo>
                <a:lnTo>
                  <a:pt x="1057" y="908"/>
                </a:lnTo>
                <a:lnTo>
                  <a:pt x="1077" y="912"/>
                </a:lnTo>
                <a:lnTo>
                  <a:pt x="1096" y="917"/>
                </a:lnTo>
                <a:lnTo>
                  <a:pt x="1114" y="922"/>
                </a:lnTo>
                <a:lnTo>
                  <a:pt x="1134" y="929"/>
                </a:lnTo>
                <a:lnTo>
                  <a:pt x="1151" y="937"/>
                </a:lnTo>
                <a:lnTo>
                  <a:pt x="1169" y="946"/>
                </a:lnTo>
                <a:lnTo>
                  <a:pt x="1187" y="955"/>
                </a:lnTo>
                <a:lnTo>
                  <a:pt x="1203" y="966"/>
                </a:lnTo>
                <a:lnTo>
                  <a:pt x="1219" y="977"/>
                </a:lnTo>
                <a:lnTo>
                  <a:pt x="1234" y="989"/>
                </a:lnTo>
                <a:lnTo>
                  <a:pt x="1249" y="1004"/>
                </a:lnTo>
                <a:lnTo>
                  <a:pt x="1263" y="1018"/>
                </a:lnTo>
                <a:lnTo>
                  <a:pt x="1276" y="1033"/>
                </a:lnTo>
                <a:lnTo>
                  <a:pt x="1276" y="1033"/>
                </a:lnTo>
                <a:lnTo>
                  <a:pt x="1283" y="1040"/>
                </a:lnTo>
                <a:lnTo>
                  <a:pt x="1291" y="1047"/>
                </a:lnTo>
                <a:lnTo>
                  <a:pt x="1299" y="1052"/>
                </a:lnTo>
                <a:lnTo>
                  <a:pt x="1309" y="1056"/>
                </a:lnTo>
                <a:lnTo>
                  <a:pt x="1318" y="1060"/>
                </a:lnTo>
                <a:lnTo>
                  <a:pt x="1327" y="1063"/>
                </a:lnTo>
                <a:lnTo>
                  <a:pt x="1337" y="1064"/>
                </a:lnTo>
                <a:lnTo>
                  <a:pt x="1346" y="1065"/>
                </a:lnTo>
                <a:lnTo>
                  <a:pt x="1346" y="1065"/>
                </a:lnTo>
                <a:lnTo>
                  <a:pt x="1354" y="1064"/>
                </a:lnTo>
                <a:lnTo>
                  <a:pt x="1362" y="1063"/>
                </a:lnTo>
                <a:lnTo>
                  <a:pt x="1370" y="1062"/>
                </a:lnTo>
                <a:lnTo>
                  <a:pt x="1377" y="1059"/>
                </a:lnTo>
                <a:lnTo>
                  <a:pt x="1385" y="1056"/>
                </a:lnTo>
                <a:lnTo>
                  <a:pt x="1392" y="1053"/>
                </a:lnTo>
                <a:lnTo>
                  <a:pt x="1398" y="1048"/>
                </a:lnTo>
                <a:lnTo>
                  <a:pt x="1405" y="1043"/>
                </a:lnTo>
                <a:lnTo>
                  <a:pt x="1405" y="1043"/>
                </a:lnTo>
                <a:lnTo>
                  <a:pt x="1411" y="1037"/>
                </a:lnTo>
                <a:lnTo>
                  <a:pt x="1417" y="1030"/>
                </a:lnTo>
                <a:lnTo>
                  <a:pt x="1423" y="1023"/>
                </a:lnTo>
                <a:lnTo>
                  <a:pt x="1428" y="1016"/>
                </a:lnTo>
                <a:lnTo>
                  <a:pt x="1431" y="1008"/>
                </a:lnTo>
                <a:lnTo>
                  <a:pt x="1434" y="1000"/>
                </a:lnTo>
                <a:lnTo>
                  <a:pt x="1436" y="990"/>
                </a:lnTo>
                <a:lnTo>
                  <a:pt x="1437" y="982"/>
                </a:lnTo>
                <a:lnTo>
                  <a:pt x="1438" y="973"/>
                </a:lnTo>
                <a:lnTo>
                  <a:pt x="1437" y="965"/>
                </a:lnTo>
                <a:lnTo>
                  <a:pt x="1436" y="956"/>
                </a:lnTo>
                <a:lnTo>
                  <a:pt x="1434" y="948"/>
                </a:lnTo>
                <a:lnTo>
                  <a:pt x="1431" y="939"/>
                </a:lnTo>
                <a:lnTo>
                  <a:pt x="1427" y="931"/>
                </a:lnTo>
                <a:lnTo>
                  <a:pt x="1422" y="924"/>
                </a:lnTo>
                <a:lnTo>
                  <a:pt x="1416" y="916"/>
                </a:lnTo>
                <a:lnTo>
                  <a:pt x="1416" y="916"/>
                </a:lnTo>
                <a:lnTo>
                  <a:pt x="1396" y="894"/>
                </a:lnTo>
                <a:lnTo>
                  <a:pt x="1375" y="873"/>
                </a:lnTo>
                <a:lnTo>
                  <a:pt x="1352" y="852"/>
                </a:lnTo>
                <a:lnTo>
                  <a:pt x="1329" y="834"/>
                </a:lnTo>
                <a:lnTo>
                  <a:pt x="1306" y="817"/>
                </a:lnTo>
                <a:lnTo>
                  <a:pt x="1280" y="801"/>
                </a:lnTo>
                <a:lnTo>
                  <a:pt x="1255" y="787"/>
                </a:lnTo>
                <a:lnTo>
                  <a:pt x="1228" y="774"/>
                </a:lnTo>
                <a:lnTo>
                  <a:pt x="1201" y="762"/>
                </a:lnTo>
                <a:lnTo>
                  <a:pt x="1173" y="752"/>
                </a:lnTo>
                <a:lnTo>
                  <a:pt x="1145" y="743"/>
                </a:lnTo>
                <a:lnTo>
                  <a:pt x="1116" y="736"/>
                </a:lnTo>
                <a:lnTo>
                  <a:pt x="1087" y="730"/>
                </a:lnTo>
                <a:lnTo>
                  <a:pt x="1057" y="725"/>
                </a:lnTo>
                <a:lnTo>
                  <a:pt x="1028" y="723"/>
                </a:lnTo>
                <a:lnTo>
                  <a:pt x="998" y="722"/>
                </a:lnTo>
                <a:lnTo>
                  <a:pt x="998" y="7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71" name="Freeform 5">
            <a:extLst>
              <a:ext uri="{FF2B5EF4-FFF2-40B4-BE49-F238E27FC236}">
                <a16:creationId xmlns:a16="http://schemas.microsoft.com/office/drawing/2014/main" id="{E1B76E55-12BB-104A-8B5B-BC96A1381B37}"/>
              </a:ext>
            </a:extLst>
          </p:cNvPr>
          <p:cNvSpPr>
            <a:spLocks noEditPoints="1"/>
          </p:cNvSpPr>
          <p:nvPr/>
        </p:nvSpPr>
        <p:spPr bwMode="auto">
          <a:xfrm>
            <a:off x="1727236" y="1731714"/>
            <a:ext cx="241850" cy="406783"/>
          </a:xfrm>
          <a:custGeom>
            <a:avLst/>
            <a:gdLst/>
            <a:ahLst/>
            <a:cxnLst>
              <a:cxn ang="0">
                <a:pos x="473" y="357"/>
              </a:cxn>
              <a:cxn ang="0">
                <a:pos x="97" y="1492"/>
              </a:cxn>
              <a:cxn ang="0">
                <a:pos x="109" y="1528"/>
              </a:cxn>
              <a:cxn ang="0">
                <a:pos x="798" y="1529"/>
              </a:cxn>
              <a:cxn ang="0">
                <a:pos x="836" y="1528"/>
              </a:cxn>
              <a:cxn ang="0">
                <a:pos x="504" y="379"/>
              </a:cxn>
              <a:cxn ang="0">
                <a:pos x="394" y="756"/>
              </a:cxn>
              <a:cxn ang="0">
                <a:pos x="414" y="1263"/>
              </a:cxn>
              <a:cxn ang="0">
                <a:pos x="756" y="1419"/>
              </a:cxn>
              <a:cxn ang="0">
                <a:pos x="182" y="619"/>
              </a:cxn>
              <a:cxn ang="0">
                <a:pos x="138" y="540"/>
              </a:cxn>
              <a:cxn ang="0">
                <a:pos x="70" y="374"/>
              </a:cxn>
              <a:cxn ang="0">
                <a:pos x="87" y="196"/>
              </a:cxn>
              <a:cxn ang="0">
                <a:pos x="176" y="56"/>
              </a:cxn>
              <a:cxn ang="0">
                <a:pos x="170" y="6"/>
              </a:cxn>
              <a:cxn ang="0">
                <a:pos x="98" y="43"/>
              </a:cxn>
              <a:cxn ang="0">
                <a:pos x="8" y="236"/>
              </a:cxn>
              <a:cxn ang="0">
                <a:pos x="18" y="444"/>
              </a:cxn>
              <a:cxn ang="0">
                <a:pos x="128" y="631"/>
              </a:cxn>
              <a:cxn ang="0">
                <a:pos x="763" y="595"/>
              </a:cxn>
              <a:cxn ang="0">
                <a:pos x="786" y="640"/>
              </a:cxn>
              <a:cxn ang="0">
                <a:pos x="861" y="579"/>
              </a:cxn>
              <a:cxn ang="0">
                <a:pos x="941" y="383"/>
              </a:cxn>
              <a:cxn ang="0">
                <a:pos x="920" y="175"/>
              </a:cxn>
              <a:cxn ang="0">
                <a:pos x="817" y="10"/>
              </a:cxn>
              <a:cxn ang="0">
                <a:pos x="765" y="15"/>
              </a:cxn>
              <a:cxn ang="0">
                <a:pos x="795" y="85"/>
              </a:cxn>
              <a:cxn ang="0">
                <a:pos x="872" y="249"/>
              </a:cxn>
              <a:cxn ang="0">
                <a:pos x="864" y="426"/>
              </a:cxn>
              <a:cxn ang="0">
                <a:pos x="770" y="583"/>
              </a:cxn>
              <a:cxn ang="0">
                <a:pos x="258" y="544"/>
              </a:cxn>
              <a:cxn ang="0">
                <a:pos x="273" y="495"/>
              </a:cxn>
              <a:cxn ang="0">
                <a:pos x="199" y="320"/>
              </a:cxn>
              <a:cxn ang="0">
                <a:pos x="273" y="145"/>
              </a:cxn>
              <a:cxn ang="0">
                <a:pos x="258" y="96"/>
              </a:cxn>
              <a:cxn ang="0">
                <a:pos x="191" y="139"/>
              </a:cxn>
              <a:cxn ang="0">
                <a:pos x="135" y="276"/>
              </a:cxn>
              <a:cxn ang="0">
                <a:pos x="150" y="421"/>
              </a:cxn>
              <a:cxn ang="0">
                <a:pos x="222" y="536"/>
              </a:cxn>
              <a:cxn ang="0">
                <a:pos x="676" y="536"/>
              </a:cxn>
              <a:cxn ang="0">
                <a:pos x="723" y="536"/>
              </a:cxn>
              <a:cxn ang="0">
                <a:pos x="794" y="423"/>
              </a:cxn>
              <a:cxn ang="0">
                <a:pos x="811" y="289"/>
              </a:cxn>
              <a:cxn ang="0">
                <a:pos x="762" y="150"/>
              </a:cxn>
              <a:cxn ang="0">
                <a:pos x="693" y="94"/>
              </a:cxn>
              <a:cxn ang="0">
                <a:pos x="668" y="139"/>
              </a:cxn>
              <a:cxn ang="0">
                <a:pos x="745" y="297"/>
              </a:cxn>
              <a:cxn ang="0">
                <a:pos x="676" y="489"/>
              </a:cxn>
              <a:cxn ang="0">
                <a:pos x="358" y="447"/>
              </a:cxn>
              <a:cxn ang="0">
                <a:pos x="363" y="396"/>
              </a:cxn>
              <a:cxn ang="0">
                <a:pos x="332" y="320"/>
              </a:cxn>
              <a:cxn ang="0">
                <a:pos x="367" y="239"/>
              </a:cxn>
              <a:cxn ang="0">
                <a:pos x="352" y="190"/>
              </a:cxn>
              <a:cxn ang="0">
                <a:pos x="286" y="238"/>
              </a:cxn>
              <a:cxn ang="0">
                <a:pos x="278" y="386"/>
              </a:cxn>
              <a:cxn ang="0">
                <a:pos x="609" y="351"/>
              </a:cxn>
              <a:cxn ang="0">
                <a:pos x="573" y="420"/>
              </a:cxn>
              <a:cxn ang="0">
                <a:pos x="605" y="452"/>
              </a:cxn>
              <a:cxn ang="0">
                <a:pos x="673" y="370"/>
              </a:cxn>
              <a:cxn ang="0">
                <a:pos x="650" y="223"/>
              </a:cxn>
              <a:cxn ang="0">
                <a:pos x="587" y="193"/>
              </a:cxn>
              <a:cxn ang="0">
                <a:pos x="582" y="243"/>
              </a:cxn>
              <a:cxn ang="0">
                <a:pos x="613" y="320"/>
              </a:cxn>
            </a:cxnLst>
            <a:rect l="0" t="0" r="r" b="b"/>
            <a:pathLst>
              <a:path w="945" h="1535">
                <a:moveTo>
                  <a:pt x="504" y="379"/>
                </a:moveTo>
                <a:lnTo>
                  <a:pt x="504" y="379"/>
                </a:lnTo>
                <a:lnTo>
                  <a:pt x="502" y="375"/>
                </a:lnTo>
                <a:lnTo>
                  <a:pt x="500" y="370"/>
                </a:lnTo>
                <a:lnTo>
                  <a:pt x="496" y="366"/>
                </a:lnTo>
                <a:lnTo>
                  <a:pt x="493" y="362"/>
                </a:lnTo>
                <a:lnTo>
                  <a:pt x="488" y="360"/>
                </a:lnTo>
                <a:lnTo>
                  <a:pt x="483" y="358"/>
                </a:lnTo>
                <a:lnTo>
                  <a:pt x="478" y="357"/>
                </a:lnTo>
                <a:lnTo>
                  <a:pt x="473" y="357"/>
                </a:lnTo>
                <a:lnTo>
                  <a:pt x="473" y="357"/>
                </a:lnTo>
                <a:lnTo>
                  <a:pt x="467" y="357"/>
                </a:lnTo>
                <a:lnTo>
                  <a:pt x="462" y="358"/>
                </a:lnTo>
                <a:lnTo>
                  <a:pt x="457" y="360"/>
                </a:lnTo>
                <a:lnTo>
                  <a:pt x="452" y="362"/>
                </a:lnTo>
                <a:lnTo>
                  <a:pt x="449" y="366"/>
                </a:lnTo>
                <a:lnTo>
                  <a:pt x="446" y="370"/>
                </a:lnTo>
                <a:lnTo>
                  <a:pt x="443" y="375"/>
                </a:lnTo>
                <a:lnTo>
                  <a:pt x="441" y="379"/>
                </a:lnTo>
                <a:lnTo>
                  <a:pt x="97" y="1492"/>
                </a:lnTo>
                <a:lnTo>
                  <a:pt x="97" y="1492"/>
                </a:lnTo>
                <a:lnTo>
                  <a:pt x="96" y="1497"/>
                </a:lnTo>
                <a:lnTo>
                  <a:pt x="96" y="1502"/>
                </a:lnTo>
                <a:lnTo>
                  <a:pt x="97" y="1507"/>
                </a:lnTo>
                <a:lnTo>
                  <a:pt x="98" y="1513"/>
                </a:lnTo>
                <a:lnTo>
                  <a:pt x="99" y="1517"/>
                </a:lnTo>
                <a:lnTo>
                  <a:pt x="102" y="1522"/>
                </a:lnTo>
                <a:lnTo>
                  <a:pt x="106" y="1525"/>
                </a:lnTo>
                <a:lnTo>
                  <a:pt x="109" y="1528"/>
                </a:lnTo>
                <a:lnTo>
                  <a:pt x="109" y="1528"/>
                </a:lnTo>
                <a:lnTo>
                  <a:pt x="114" y="1532"/>
                </a:lnTo>
                <a:lnTo>
                  <a:pt x="118" y="1534"/>
                </a:lnTo>
                <a:lnTo>
                  <a:pt x="124" y="1535"/>
                </a:lnTo>
                <a:lnTo>
                  <a:pt x="128" y="1535"/>
                </a:lnTo>
                <a:lnTo>
                  <a:pt x="134" y="1535"/>
                </a:lnTo>
                <a:lnTo>
                  <a:pt x="138" y="1534"/>
                </a:lnTo>
                <a:lnTo>
                  <a:pt x="143" y="1532"/>
                </a:lnTo>
                <a:lnTo>
                  <a:pt x="147" y="1529"/>
                </a:lnTo>
                <a:lnTo>
                  <a:pt x="473" y="1304"/>
                </a:lnTo>
                <a:lnTo>
                  <a:pt x="798" y="1529"/>
                </a:lnTo>
                <a:lnTo>
                  <a:pt x="798" y="1529"/>
                </a:lnTo>
                <a:lnTo>
                  <a:pt x="801" y="1532"/>
                </a:lnTo>
                <a:lnTo>
                  <a:pt x="807" y="1534"/>
                </a:lnTo>
                <a:lnTo>
                  <a:pt x="811" y="1535"/>
                </a:lnTo>
                <a:lnTo>
                  <a:pt x="816" y="1535"/>
                </a:lnTo>
                <a:lnTo>
                  <a:pt x="816" y="1535"/>
                </a:lnTo>
                <a:lnTo>
                  <a:pt x="821" y="1535"/>
                </a:lnTo>
                <a:lnTo>
                  <a:pt x="826" y="1534"/>
                </a:lnTo>
                <a:lnTo>
                  <a:pt x="831" y="1532"/>
                </a:lnTo>
                <a:lnTo>
                  <a:pt x="836" y="1528"/>
                </a:lnTo>
                <a:lnTo>
                  <a:pt x="836" y="1528"/>
                </a:lnTo>
                <a:lnTo>
                  <a:pt x="839" y="1525"/>
                </a:lnTo>
                <a:lnTo>
                  <a:pt x="843" y="1522"/>
                </a:lnTo>
                <a:lnTo>
                  <a:pt x="846" y="1517"/>
                </a:lnTo>
                <a:lnTo>
                  <a:pt x="847" y="1513"/>
                </a:lnTo>
                <a:lnTo>
                  <a:pt x="848" y="1507"/>
                </a:lnTo>
                <a:lnTo>
                  <a:pt x="849" y="1502"/>
                </a:lnTo>
                <a:lnTo>
                  <a:pt x="849" y="1497"/>
                </a:lnTo>
                <a:lnTo>
                  <a:pt x="848" y="1492"/>
                </a:lnTo>
                <a:lnTo>
                  <a:pt x="504" y="379"/>
                </a:lnTo>
                <a:close/>
                <a:moveTo>
                  <a:pt x="585" y="865"/>
                </a:moveTo>
                <a:lnTo>
                  <a:pt x="519" y="793"/>
                </a:lnTo>
                <a:lnTo>
                  <a:pt x="551" y="759"/>
                </a:lnTo>
                <a:lnTo>
                  <a:pt x="585" y="865"/>
                </a:lnTo>
                <a:close/>
                <a:moveTo>
                  <a:pt x="473" y="502"/>
                </a:moveTo>
                <a:lnTo>
                  <a:pt x="529" y="684"/>
                </a:lnTo>
                <a:lnTo>
                  <a:pt x="474" y="745"/>
                </a:lnTo>
                <a:lnTo>
                  <a:pt x="416" y="682"/>
                </a:lnTo>
                <a:lnTo>
                  <a:pt x="473" y="502"/>
                </a:lnTo>
                <a:close/>
                <a:moveTo>
                  <a:pt x="394" y="756"/>
                </a:moveTo>
                <a:lnTo>
                  <a:pt x="429" y="793"/>
                </a:lnTo>
                <a:lnTo>
                  <a:pt x="359" y="870"/>
                </a:lnTo>
                <a:lnTo>
                  <a:pt x="394" y="756"/>
                </a:lnTo>
                <a:close/>
                <a:moveTo>
                  <a:pt x="474" y="843"/>
                </a:moveTo>
                <a:lnTo>
                  <a:pt x="629" y="1010"/>
                </a:lnTo>
                <a:lnTo>
                  <a:pt x="320" y="1010"/>
                </a:lnTo>
                <a:lnTo>
                  <a:pt x="474" y="843"/>
                </a:lnTo>
                <a:close/>
                <a:moveTo>
                  <a:pt x="189" y="1419"/>
                </a:moveTo>
                <a:lnTo>
                  <a:pt x="269" y="1162"/>
                </a:lnTo>
                <a:lnTo>
                  <a:pt x="414" y="1263"/>
                </a:lnTo>
                <a:lnTo>
                  <a:pt x="189" y="1419"/>
                </a:lnTo>
                <a:close/>
                <a:moveTo>
                  <a:pt x="289" y="1096"/>
                </a:moveTo>
                <a:lnTo>
                  <a:pt x="295" y="1076"/>
                </a:lnTo>
                <a:lnTo>
                  <a:pt x="650" y="1076"/>
                </a:lnTo>
                <a:lnTo>
                  <a:pt x="656" y="1096"/>
                </a:lnTo>
                <a:lnTo>
                  <a:pt x="473" y="1223"/>
                </a:lnTo>
                <a:lnTo>
                  <a:pt x="289" y="1096"/>
                </a:lnTo>
                <a:close/>
                <a:moveTo>
                  <a:pt x="531" y="1263"/>
                </a:moveTo>
                <a:lnTo>
                  <a:pt x="676" y="1162"/>
                </a:lnTo>
                <a:lnTo>
                  <a:pt x="756" y="1419"/>
                </a:lnTo>
                <a:lnTo>
                  <a:pt x="531" y="1263"/>
                </a:lnTo>
                <a:close/>
                <a:moveTo>
                  <a:pt x="152" y="640"/>
                </a:moveTo>
                <a:lnTo>
                  <a:pt x="152" y="640"/>
                </a:lnTo>
                <a:lnTo>
                  <a:pt x="159" y="640"/>
                </a:lnTo>
                <a:lnTo>
                  <a:pt x="164" y="637"/>
                </a:lnTo>
                <a:lnTo>
                  <a:pt x="170" y="634"/>
                </a:lnTo>
                <a:lnTo>
                  <a:pt x="176" y="631"/>
                </a:lnTo>
                <a:lnTo>
                  <a:pt x="176" y="631"/>
                </a:lnTo>
                <a:lnTo>
                  <a:pt x="180" y="625"/>
                </a:lnTo>
                <a:lnTo>
                  <a:pt x="182" y="619"/>
                </a:lnTo>
                <a:lnTo>
                  <a:pt x="185" y="613"/>
                </a:lnTo>
                <a:lnTo>
                  <a:pt x="185" y="607"/>
                </a:lnTo>
                <a:lnTo>
                  <a:pt x="185" y="600"/>
                </a:lnTo>
                <a:lnTo>
                  <a:pt x="182" y="595"/>
                </a:lnTo>
                <a:lnTo>
                  <a:pt x="180" y="588"/>
                </a:lnTo>
                <a:lnTo>
                  <a:pt x="176" y="583"/>
                </a:lnTo>
                <a:lnTo>
                  <a:pt x="176" y="583"/>
                </a:lnTo>
                <a:lnTo>
                  <a:pt x="162" y="569"/>
                </a:lnTo>
                <a:lnTo>
                  <a:pt x="150" y="555"/>
                </a:lnTo>
                <a:lnTo>
                  <a:pt x="138" y="540"/>
                </a:lnTo>
                <a:lnTo>
                  <a:pt x="127" y="525"/>
                </a:lnTo>
                <a:lnTo>
                  <a:pt x="118" y="509"/>
                </a:lnTo>
                <a:lnTo>
                  <a:pt x="109" y="494"/>
                </a:lnTo>
                <a:lnTo>
                  <a:pt x="100" y="477"/>
                </a:lnTo>
                <a:lnTo>
                  <a:pt x="93" y="460"/>
                </a:lnTo>
                <a:lnTo>
                  <a:pt x="87" y="443"/>
                </a:lnTo>
                <a:lnTo>
                  <a:pt x="81" y="426"/>
                </a:lnTo>
                <a:lnTo>
                  <a:pt x="77" y="408"/>
                </a:lnTo>
                <a:lnTo>
                  <a:pt x="73" y="392"/>
                </a:lnTo>
                <a:lnTo>
                  <a:pt x="70" y="374"/>
                </a:lnTo>
                <a:lnTo>
                  <a:pt x="68" y="356"/>
                </a:lnTo>
                <a:lnTo>
                  <a:pt x="66" y="338"/>
                </a:lnTo>
                <a:lnTo>
                  <a:pt x="66" y="320"/>
                </a:lnTo>
                <a:lnTo>
                  <a:pt x="66" y="302"/>
                </a:lnTo>
                <a:lnTo>
                  <a:pt x="68" y="284"/>
                </a:lnTo>
                <a:lnTo>
                  <a:pt x="70" y="266"/>
                </a:lnTo>
                <a:lnTo>
                  <a:pt x="73" y="249"/>
                </a:lnTo>
                <a:lnTo>
                  <a:pt x="77" y="231"/>
                </a:lnTo>
                <a:lnTo>
                  <a:pt x="81" y="214"/>
                </a:lnTo>
                <a:lnTo>
                  <a:pt x="87" y="196"/>
                </a:lnTo>
                <a:lnTo>
                  <a:pt x="93" y="180"/>
                </a:lnTo>
                <a:lnTo>
                  <a:pt x="100" y="163"/>
                </a:lnTo>
                <a:lnTo>
                  <a:pt x="109" y="147"/>
                </a:lnTo>
                <a:lnTo>
                  <a:pt x="118" y="130"/>
                </a:lnTo>
                <a:lnTo>
                  <a:pt x="127" y="114"/>
                </a:lnTo>
                <a:lnTo>
                  <a:pt x="138" y="100"/>
                </a:lnTo>
                <a:lnTo>
                  <a:pt x="150" y="85"/>
                </a:lnTo>
                <a:lnTo>
                  <a:pt x="162" y="71"/>
                </a:lnTo>
                <a:lnTo>
                  <a:pt x="176" y="56"/>
                </a:lnTo>
                <a:lnTo>
                  <a:pt x="176" y="56"/>
                </a:lnTo>
                <a:lnTo>
                  <a:pt x="180" y="52"/>
                </a:lnTo>
                <a:lnTo>
                  <a:pt x="182" y="46"/>
                </a:lnTo>
                <a:lnTo>
                  <a:pt x="185" y="39"/>
                </a:lnTo>
                <a:lnTo>
                  <a:pt x="185" y="34"/>
                </a:lnTo>
                <a:lnTo>
                  <a:pt x="185" y="27"/>
                </a:lnTo>
                <a:lnTo>
                  <a:pt x="182" y="20"/>
                </a:lnTo>
                <a:lnTo>
                  <a:pt x="180" y="15"/>
                </a:lnTo>
                <a:lnTo>
                  <a:pt x="176" y="10"/>
                </a:lnTo>
                <a:lnTo>
                  <a:pt x="176" y="10"/>
                </a:lnTo>
                <a:lnTo>
                  <a:pt x="170" y="6"/>
                </a:lnTo>
                <a:lnTo>
                  <a:pt x="164" y="2"/>
                </a:lnTo>
                <a:lnTo>
                  <a:pt x="159" y="1"/>
                </a:lnTo>
                <a:lnTo>
                  <a:pt x="152" y="0"/>
                </a:lnTo>
                <a:lnTo>
                  <a:pt x="145" y="1"/>
                </a:lnTo>
                <a:lnTo>
                  <a:pt x="140" y="2"/>
                </a:lnTo>
                <a:lnTo>
                  <a:pt x="134" y="6"/>
                </a:lnTo>
                <a:lnTo>
                  <a:pt x="128" y="10"/>
                </a:lnTo>
                <a:lnTo>
                  <a:pt x="128" y="10"/>
                </a:lnTo>
                <a:lnTo>
                  <a:pt x="113" y="26"/>
                </a:lnTo>
                <a:lnTo>
                  <a:pt x="98" y="43"/>
                </a:lnTo>
                <a:lnTo>
                  <a:pt x="84" y="61"/>
                </a:lnTo>
                <a:lnTo>
                  <a:pt x="72" y="79"/>
                </a:lnTo>
                <a:lnTo>
                  <a:pt x="61" y="96"/>
                </a:lnTo>
                <a:lnTo>
                  <a:pt x="50" y="116"/>
                </a:lnTo>
                <a:lnTo>
                  <a:pt x="41" y="135"/>
                </a:lnTo>
                <a:lnTo>
                  <a:pt x="32" y="155"/>
                </a:lnTo>
                <a:lnTo>
                  <a:pt x="25" y="175"/>
                </a:lnTo>
                <a:lnTo>
                  <a:pt x="18" y="195"/>
                </a:lnTo>
                <a:lnTo>
                  <a:pt x="12" y="215"/>
                </a:lnTo>
                <a:lnTo>
                  <a:pt x="8" y="236"/>
                </a:lnTo>
                <a:lnTo>
                  <a:pt x="5" y="257"/>
                </a:lnTo>
                <a:lnTo>
                  <a:pt x="1" y="278"/>
                </a:lnTo>
                <a:lnTo>
                  <a:pt x="0" y="298"/>
                </a:lnTo>
                <a:lnTo>
                  <a:pt x="0" y="320"/>
                </a:lnTo>
                <a:lnTo>
                  <a:pt x="0" y="341"/>
                </a:lnTo>
                <a:lnTo>
                  <a:pt x="1" y="362"/>
                </a:lnTo>
                <a:lnTo>
                  <a:pt x="5" y="383"/>
                </a:lnTo>
                <a:lnTo>
                  <a:pt x="8" y="404"/>
                </a:lnTo>
                <a:lnTo>
                  <a:pt x="12" y="424"/>
                </a:lnTo>
                <a:lnTo>
                  <a:pt x="18" y="444"/>
                </a:lnTo>
                <a:lnTo>
                  <a:pt x="25" y="466"/>
                </a:lnTo>
                <a:lnTo>
                  <a:pt x="32" y="485"/>
                </a:lnTo>
                <a:lnTo>
                  <a:pt x="41" y="505"/>
                </a:lnTo>
                <a:lnTo>
                  <a:pt x="50" y="524"/>
                </a:lnTo>
                <a:lnTo>
                  <a:pt x="61" y="543"/>
                </a:lnTo>
                <a:lnTo>
                  <a:pt x="72" y="561"/>
                </a:lnTo>
                <a:lnTo>
                  <a:pt x="84" y="579"/>
                </a:lnTo>
                <a:lnTo>
                  <a:pt x="98" y="597"/>
                </a:lnTo>
                <a:lnTo>
                  <a:pt x="113" y="614"/>
                </a:lnTo>
                <a:lnTo>
                  <a:pt x="128" y="631"/>
                </a:lnTo>
                <a:lnTo>
                  <a:pt x="128" y="631"/>
                </a:lnTo>
                <a:lnTo>
                  <a:pt x="134" y="634"/>
                </a:lnTo>
                <a:lnTo>
                  <a:pt x="140" y="637"/>
                </a:lnTo>
                <a:lnTo>
                  <a:pt x="145" y="640"/>
                </a:lnTo>
                <a:lnTo>
                  <a:pt x="152" y="640"/>
                </a:lnTo>
                <a:lnTo>
                  <a:pt x="152" y="640"/>
                </a:lnTo>
                <a:close/>
                <a:moveTo>
                  <a:pt x="770" y="583"/>
                </a:moveTo>
                <a:lnTo>
                  <a:pt x="770" y="583"/>
                </a:lnTo>
                <a:lnTo>
                  <a:pt x="765" y="588"/>
                </a:lnTo>
                <a:lnTo>
                  <a:pt x="763" y="595"/>
                </a:lnTo>
                <a:lnTo>
                  <a:pt x="761" y="600"/>
                </a:lnTo>
                <a:lnTo>
                  <a:pt x="761" y="607"/>
                </a:lnTo>
                <a:lnTo>
                  <a:pt x="761" y="613"/>
                </a:lnTo>
                <a:lnTo>
                  <a:pt x="763" y="619"/>
                </a:lnTo>
                <a:lnTo>
                  <a:pt x="765" y="625"/>
                </a:lnTo>
                <a:lnTo>
                  <a:pt x="770" y="631"/>
                </a:lnTo>
                <a:lnTo>
                  <a:pt x="770" y="631"/>
                </a:lnTo>
                <a:lnTo>
                  <a:pt x="775" y="634"/>
                </a:lnTo>
                <a:lnTo>
                  <a:pt x="781" y="637"/>
                </a:lnTo>
                <a:lnTo>
                  <a:pt x="786" y="640"/>
                </a:lnTo>
                <a:lnTo>
                  <a:pt x="793" y="640"/>
                </a:lnTo>
                <a:lnTo>
                  <a:pt x="793" y="640"/>
                </a:lnTo>
                <a:lnTo>
                  <a:pt x="800" y="640"/>
                </a:lnTo>
                <a:lnTo>
                  <a:pt x="806" y="637"/>
                </a:lnTo>
                <a:lnTo>
                  <a:pt x="811" y="634"/>
                </a:lnTo>
                <a:lnTo>
                  <a:pt x="817" y="631"/>
                </a:lnTo>
                <a:lnTo>
                  <a:pt x="817" y="631"/>
                </a:lnTo>
                <a:lnTo>
                  <a:pt x="833" y="614"/>
                </a:lnTo>
                <a:lnTo>
                  <a:pt x="847" y="597"/>
                </a:lnTo>
                <a:lnTo>
                  <a:pt x="861" y="579"/>
                </a:lnTo>
                <a:lnTo>
                  <a:pt x="873" y="561"/>
                </a:lnTo>
                <a:lnTo>
                  <a:pt x="884" y="543"/>
                </a:lnTo>
                <a:lnTo>
                  <a:pt x="896" y="524"/>
                </a:lnTo>
                <a:lnTo>
                  <a:pt x="905" y="505"/>
                </a:lnTo>
                <a:lnTo>
                  <a:pt x="914" y="485"/>
                </a:lnTo>
                <a:lnTo>
                  <a:pt x="920" y="466"/>
                </a:lnTo>
                <a:lnTo>
                  <a:pt x="927" y="444"/>
                </a:lnTo>
                <a:lnTo>
                  <a:pt x="933" y="424"/>
                </a:lnTo>
                <a:lnTo>
                  <a:pt x="937" y="404"/>
                </a:lnTo>
                <a:lnTo>
                  <a:pt x="941" y="383"/>
                </a:lnTo>
                <a:lnTo>
                  <a:pt x="944" y="362"/>
                </a:lnTo>
                <a:lnTo>
                  <a:pt x="945" y="341"/>
                </a:lnTo>
                <a:lnTo>
                  <a:pt x="945" y="320"/>
                </a:lnTo>
                <a:lnTo>
                  <a:pt x="945" y="298"/>
                </a:lnTo>
                <a:lnTo>
                  <a:pt x="944" y="278"/>
                </a:lnTo>
                <a:lnTo>
                  <a:pt x="941" y="257"/>
                </a:lnTo>
                <a:lnTo>
                  <a:pt x="937" y="236"/>
                </a:lnTo>
                <a:lnTo>
                  <a:pt x="933" y="215"/>
                </a:lnTo>
                <a:lnTo>
                  <a:pt x="927" y="195"/>
                </a:lnTo>
                <a:lnTo>
                  <a:pt x="920" y="175"/>
                </a:lnTo>
                <a:lnTo>
                  <a:pt x="914" y="155"/>
                </a:lnTo>
                <a:lnTo>
                  <a:pt x="905" y="135"/>
                </a:lnTo>
                <a:lnTo>
                  <a:pt x="896" y="116"/>
                </a:lnTo>
                <a:lnTo>
                  <a:pt x="884" y="96"/>
                </a:lnTo>
                <a:lnTo>
                  <a:pt x="873" y="79"/>
                </a:lnTo>
                <a:lnTo>
                  <a:pt x="861" y="61"/>
                </a:lnTo>
                <a:lnTo>
                  <a:pt x="847" y="43"/>
                </a:lnTo>
                <a:lnTo>
                  <a:pt x="833" y="26"/>
                </a:lnTo>
                <a:lnTo>
                  <a:pt x="817" y="10"/>
                </a:lnTo>
                <a:lnTo>
                  <a:pt x="817" y="10"/>
                </a:lnTo>
                <a:lnTo>
                  <a:pt x="811" y="6"/>
                </a:lnTo>
                <a:lnTo>
                  <a:pt x="806" y="2"/>
                </a:lnTo>
                <a:lnTo>
                  <a:pt x="800" y="1"/>
                </a:lnTo>
                <a:lnTo>
                  <a:pt x="793" y="0"/>
                </a:lnTo>
                <a:lnTo>
                  <a:pt x="786" y="1"/>
                </a:lnTo>
                <a:lnTo>
                  <a:pt x="781" y="2"/>
                </a:lnTo>
                <a:lnTo>
                  <a:pt x="775" y="6"/>
                </a:lnTo>
                <a:lnTo>
                  <a:pt x="770" y="10"/>
                </a:lnTo>
                <a:lnTo>
                  <a:pt x="770" y="10"/>
                </a:lnTo>
                <a:lnTo>
                  <a:pt x="765" y="15"/>
                </a:lnTo>
                <a:lnTo>
                  <a:pt x="763" y="20"/>
                </a:lnTo>
                <a:lnTo>
                  <a:pt x="761" y="27"/>
                </a:lnTo>
                <a:lnTo>
                  <a:pt x="761" y="34"/>
                </a:lnTo>
                <a:lnTo>
                  <a:pt x="761" y="39"/>
                </a:lnTo>
                <a:lnTo>
                  <a:pt x="763" y="46"/>
                </a:lnTo>
                <a:lnTo>
                  <a:pt x="765" y="52"/>
                </a:lnTo>
                <a:lnTo>
                  <a:pt x="770" y="56"/>
                </a:lnTo>
                <a:lnTo>
                  <a:pt x="770" y="56"/>
                </a:lnTo>
                <a:lnTo>
                  <a:pt x="783" y="71"/>
                </a:lnTo>
                <a:lnTo>
                  <a:pt x="795" y="85"/>
                </a:lnTo>
                <a:lnTo>
                  <a:pt x="807" y="100"/>
                </a:lnTo>
                <a:lnTo>
                  <a:pt x="818" y="114"/>
                </a:lnTo>
                <a:lnTo>
                  <a:pt x="827" y="130"/>
                </a:lnTo>
                <a:lnTo>
                  <a:pt x="836" y="147"/>
                </a:lnTo>
                <a:lnTo>
                  <a:pt x="845" y="163"/>
                </a:lnTo>
                <a:lnTo>
                  <a:pt x="852" y="180"/>
                </a:lnTo>
                <a:lnTo>
                  <a:pt x="858" y="196"/>
                </a:lnTo>
                <a:lnTo>
                  <a:pt x="864" y="214"/>
                </a:lnTo>
                <a:lnTo>
                  <a:pt x="869" y="231"/>
                </a:lnTo>
                <a:lnTo>
                  <a:pt x="872" y="249"/>
                </a:lnTo>
                <a:lnTo>
                  <a:pt x="875" y="266"/>
                </a:lnTo>
                <a:lnTo>
                  <a:pt x="878" y="284"/>
                </a:lnTo>
                <a:lnTo>
                  <a:pt x="879" y="302"/>
                </a:lnTo>
                <a:lnTo>
                  <a:pt x="879" y="320"/>
                </a:lnTo>
                <a:lnTo>
                  <a:pt x="879" y="338"/>
                </a:lnTo>
                <a:lnTo>
                  <a:pt x="878" y="356"/>
                </a:lnTo>
                <a:lnTo>
                  <a:pt x="875" y="374"/>
                </a:lnTo>
                <a:lnTo>
                  <a:pt x="872" y="392"/>
                </a:lnTo>
                <a:lnTo>
                  <a:pt x="869" y="408"/>
                </a:lnTo>
                <a:lnTo>
                  <a:pt x="864" y="426"/>
                </a:lnTo>
                <a:lnTo>
                  <a:pt x="858" y="443"/>
                </a:lnTo>
                <a:lnTo>
                  <a:pt x="852" y="460"/>
                </a:lnTo>
                <a:lnTo>
                  <a:pt x="845" y="477"/>
                </a:lnTo>
                <a:lnTo>
                  <a:pt x="836" y="494"/>
                </a:lnTo>
                <a:lnTo>
                  <a:pt x="827" y="509"/>
                </a:lnTo>
                <a:lnTo>
                  <a:pt x="818" y="525"/>
                </a:lnTo>
                <a:lnTo>
                  <a:pt x="807" y="540"/>
                </a:lnTo>
                <a:lnTo>
                  <a:pt x="795" y="555"/>
                </a:lnTo>
                <a:lnTo>
                  <a:pt x="783" y="569"/>
                </a:lnTo>
                <a:lnTo>
                  <a:pt x="770" y="583"/>
                </a:lnTo>
                <a:lnTo>
                  <a:pt x="770" y="583"/>
                </a:lnTo>
                <a:close/>
                <a:moveTo>
                  <a:pt x="222" y="536"/>
                </a:moveTo>
                <a:lnTo>
                  <a:pt x="222" y="536"/>
                </a:lnTo>
                <a:lnTo>
                  <a:pt x="227" y="541"/>
                </a:lnTo>
                <a:lnTo>
                  <a:pt x="233" y="544"/>
                </a:lnTo>
                <a:lnTo>
                  <a:pt x="240" y="545"/>
                </a:lnTo>
                <a:lnTo>
                  <a:pt x="245" y="546"/>
                </a:lnTo>
                <a:lnTo>
                  <a:pt x="245" y="546"/>
                </a:lnTo>
                <a:lnTo>
                  <a:pt x="252" y="545"/>
                </a:lnTo>
                <a:lnTo>
                  <a:pt x="258" y="544"/>
                </a:lnTo>
                <a:lnTo>
                  <a:pt x="264" y="541"/>
                </a:lnTo>
                <a:lnTo>
                  <a:pt x="269" y="536"/>
                </a:lnTo>
                <a:lnTo>
                  <a:pt x="269" y="536"/>
                </a:lnTo>
                <a:lnTo>
                  <a:pt x="273" y="531"/>
                </a:lnTo>
                <a:lnTo>
                  <a:pt x="277" y="525"/>
                </a:lnTo>
                <a:lnTo>
                  <a:pt x="278" y="520"/>
                </a:lnTo>
                <a:lnTo>
                  <a:pt x="279" y="513"/>
                </a:lnTo>
                <a:lnTo>
                  <a:pt x="278" y="507"/>
                </a:lnTo>
                <a:lnTo>
                  <a:pt x="277" y="500"/>
                </a:lnTo>
                <a:lnTo>
                  <a:pt x="273" y="495"/>
                </a:lnTo>
                <a:lnTo>
                  <a:pt x="269" y="489"/>
                </a:lnTo>
                <a:lnTo>
                  <a:pt x="269" y="489"/>
                </a:lnTo>
                <a:lnTo>
                  <a:pt x="253" y="471"/>
                </a:lnTo>
                <a:lnTo>
                  <a:pt x="239" y="452"/>
                </a:lnTo>
                <a:lnTo>
                  <a:pt x="226" y="432"/>
                </a:lnTo>
                <a:lnTo>
                  <a:pt x="216" y="411"/>
                </a:lnTo>
                <a:lnTo>
                  <a:pt x="208" y="388"/>
                </a:lnTo>
                <a:lnTo>
                  <a:pt x="204" y="366"/>
                </a:lnTo>
                <a:lnTo>
                  <a:pt x="200" y="343"/>
                </a:lnTo>
                <a:lnTo>
                  <a:pt x="199" y="320"/>
                </a:lnTo>
                <a:lnTo>
                  <a:pt x="200" y="297"/>
                </a:lnTo>
                <a:lnTo>
                  <a:pt x="204" y="274"/>
                </a:lnTo>
                <a:lnTo>
                  <a:pt x="208" y="251"/>
                </a:lnTo>
                <a:lnTo>
                  <a:pt x="216" y="230"/>
                </a:lnTo>
                <a:lnTo>
                  <a:pt x="226" y="209"/>
                </a:lnTo>
                <a:lnTo>
                  <a:pt x="239" y="187"/>
                </a:lnTo>
                <a:lnTo>
                  <a:pt x="253" y="168"/>
                </a:lnTo>
                <a:lnTo>
                  <a:pt x="269" y="150"/>
                </a:lnTo>
                <a:lnTo>
                  <a:pt x="269" y="150"/>
                </a:lnTo>
                <a:lnTo>
                  <a:pt x="273" y="145"/>
                </a:lnTo>
                <a:lnTo>
                  <a:pt x="277" y="139"/>
                </a:lnTo>
                <a:lnTo>
                  <a:pt x="278" y="134"/>
                </a:lnTo>
                <a:lnTo>
                  <a:pt x="279" y="127"/>
                </a:lnTo>
                <a:lnTo>
                  <a:pt x="278" y="120"/>
                </a:lnTo>
                <a:lnTo>
                  <a:pt x="277" y="114"/>
                </a:lnTo>
                <a:lnTo>
                  <a:pt x="273" y="109"/>
                </a:lnTo>
                <a:lnTo>
                  <a:pt x="269" y="103"/>
                </a:lnTo>
                <a:lnTo>
                  <a:pt x="269" y="103"/>
                </a:lnTo>
                <a:lnTo>
                  <a:pt x="264" y="99"/>
                </a:lnTo>
                <a:lnTo>
                  <a:pt x="258" y="96"/>
                </a:lnTo>
                <a:lnTo>
                  <a:pt x="252" y="94"/>
                </a:lnTo>
                <a:lnTo>
                  <a:pt x="245" y="93"/>
                </a:lnTo>
                <a:lnTo>
                  <a:pt x="240" y="94"/>
                </a:lnTo>
                <a:lnTo>
                  <a:pt x="233" y="96"/>
                </a:lnTo>
                <a:lnTo>
                  <a:pt x="227" y="99"/>
                </a:lnTo>
                <a:lnTo>
                  <a:pt x="222" y="103"/>
                </a:lnTo>
                <a:lnTo>
                  <a:pt x="222" y="103"/>
                </a:lnTo>
                <a:lnTo>
                  <a:pt x="212" y="114"/>
                </a:lnTo>
                <a:lnTo>
                  <a:pt x="201" y="127"/>
                </a:lnTo>
                <a:lnTo>
                  <a:pt x="191" y="139"/>
                </a:lnTo>
                <a:lnTo>
                  <a:pt x="183" y="151"/>
                </a:lnTo>
                <a:lnTo>
                  <a:pt x="174" y="164"/>
                </a:lnTo>
                <a:lnTo>
                  <a:pt x="168" y="177"/>
                </a:lnTo>
                <a:lnTo>
                  <a:pt x="161" y="191"/>
                </a:lnTo>
                <a:lnTo>
                  <a:pt x="155" y="204"/>
                </a:lnTo>
                <a:lnTo>
                  <a:pt x="150" y="219"/>
                </a:lnTo>
                <a:lnTo>
                  <a:pt x="145" y="232"/>
                </a:lnTo>
                <a:lnTo>
                  <a:pt x="141" y="247"/>
                </a:lnTo>
                <a:lnTo>
                  <a:pt x="138" y="261"/>
                </a:lnTo>
                <a:lnTo>
                  <a:pt x="135" y="276"/>
                </a:lnTo>
                <a:lnTo>
                  <a:pt x="134" y="291"/>
                </a:lnTo>
                <a:lnTo>
                  <a:pt x="133" y="305"/>
                </a:lnTo>
                <a:lnTo>
                  <a:pt x="133" y="320"/>
                </a:lnTo>
                <a:lnTo>
                  <a:pt x="133" y="334"/>
                </a:lnTo>
                <a:lnTo>
                  <a:pt x="134" y="349"/>
                </a:lnTo>
                <a:lnTo>
                  <a:pt x="135" y="364"/>
                </a:lnTo>
                <a:lnTo>
                  <a:pt x="138" y="378"/>
                </a:lnTo>
                <a:lnTo>
                  <a:pt x="141" y="393"/>
                </a:lnTo>
                <a:lnTo>
                  <a:pt x="145" y="407"/>
                </a:lnTo>
                <a:lnTo>
                  <a:pt x="150" y="421"/>
                </a:lnTo>
                <a:lnTo>
                  <a:pt x="155" y="435"/>
                </a:lnTo>
                <a:lnTo>
                  <a:pt x="161" y="449"/>
                </a:lnTo>
                <a:lnTo>
                  <a:pt x="168" y="462"/>
                </a:lnTo>
                <a:lnTo>
                  <a:pt x="174" y="476"/>
                </a:lnTo>
                <a:lnTo>
                  <a:pt x="183" y="488"/>
                </a:lnTo>
                <a:lnTo>
                  <a:pt x="191" y="502"/>
                </a:lnTo>
                <a:lnTo>
                  <a:pt x="201" y="513"/>
                </a:lnTo>
                <a:lnTo>
                  <a:pt x="212" y="525"/>
                </a:lnTo>
                <a:lnTo>
                  <a:pt x="222" y="536"/>
                </a:lnTo>
                <a:lnTo>
                  <a:pt x="222" y="536"/>
                </a:lnTo>
                <a:close/>
                <a:moveTo>
                  <a:pt x="676" y="489"/>
                </a:moveTo>
                <a:lnTo>
                  <a:pt x="676" y="489"/>
                </a:lnTo>
                <a:lnTo>
                  <a:pt x="672" y="495"/>
                </a:lnTo>
                <a:lnTo>
                  <a:pt x="668" y="500"/>
                </a:lnTo>
                <a:lnTo>
                  <a:pt x="667" y="507"/>
                </a:lnTo>
                <a:lnTo>
                  <a:pt x="666" y="513"/>
                </a:lnTo>
                <a:lnTo>
                  <a:pt x="667" y="520"/>
                </a:lnTo>
                <a:lnTo>
                  <a:pt x="668" y="525"/>
                </a:lnTo>
                <a:lnTo>
                  <a:pt x="672" y="531"/>
                </a:lnTo>
                <a:lnTo>
                  <a:pt x="676" y="536"/>
                </a:lnTo>
                <a:lnTo>
                  <a:pt x="676" y="536"/>
                </a:lnTo>
                <a:lnTo>
                  <a:pt x="681" y="541"/>
                </a:lnTo>
                <a:lnTo>
                  <a:pt x="687" y="544"/>
                </a:lnTo>
                <a:lnTo>
                  <a:pt x="693" y="545"/>
                </a:lnTo>
                <a:lnTo>
                  <a:pt x="700" y="546"/>
                </a:lnTo>
                <a:lnTo>
                  <a:pt x="700" y="546"/>
                </a:lnTo>
                <a:lnTo>
                  <a:pt x="705" y="545"/>
                </a:lnTo>
                <a:lnTo>
                  <a:pt x="712" y="544"/>
                </a:lnTo>
                <a:lnTo>
                  <a:pt x="718" y="541"/>
                </a:lnTo>
                <a:lnTo>
                  <a:pt x="723" y="536"/>
                </a:lnTo>
                <a:lnTo>
                  <a:pt x="723" y="536"/>
                </a:lnTo>
                <a:lnTo>
                  <a:pt x="734" y="525"/>
                </a:lnTo>
                <a:lnTo>
                  <a:pt x="744" y="514"/>
                </a:lnTo>
                <a:lnTo>
                  <a:pt x="753" y="502"/>
                </a:lnTo>
                <a:lnTo>
                  <a:pt x="762" y="490"/>
                </a:lnTo>
                <a:lnTo>
                  <a:pt x="770" y="477"/>
                </a:lnTo>
                <a:lnTo>
                  <a:pt x="776" y="465"/>
                </a:lnTo>
                <a:lnTo>
                  <a:pt x="783" y="451"/>
                </a:lnTo>
                <a:lnTo>
                  <a:pt x="790" y="438"/>
                </a:lnTo>
                <a:lnTo>
                  <a:pt x="794" y="423"/>
                </a:lnTo>
                <a:lnTo>
                  <a:pt x="800" y="410"/>
                </a:lnTo>
                <a:lnTo>
                  <a:pt x="803" y="395"/>
                </a:lnTo>
                <a:lnTo>
                  <a:pt x="807" y="380"/>
                </a:lnTo>
                <a:lnTo>
                  <a:pt x="809" y="366"/>
                </a:lnTo>
                <a:lnTo>
                  <a:pt x="811" y="350"/>
                </a:lnTo>
                <a:lnTo>
                  <a:pt x="812" y="336"/>
                </a:lnTo>
                <a:lnTo>
                  <a:pt x="812" y="320"/>
                </a:lnTo>
                <a:lnTo>
                  <a:pt x="812" y="320"/>
                </a:lnTo>
                <a:lnTo>
                  <a:pt x="812" y="304"/>
                </a:lnTo>
                <a:lnTo>
                  <a:pt x="811" y="289"/>
                </a:lnTo>
                <a:lnTo>
                  <a:pt x="809" y="275"/>
                </a:lnTo>
                <a:lnTo>
                  <a:pt x="807" y="259"/>
                </a:lnTo>
                <a:lnTo>
                  <a:pt x="803" y="245"/>
                </a:lnTo>
                <a:lnTo>
                  <a:pt x="800" y="231"/>
                </a:lnTo>
                <a:lnTo>
                  <a:pt x="794" y="217"/>
                </a:lnTo>
                <a:lnTo>
                  <a:pt x="790" y="203"/>
                </a:lnTo>
                <a:lnTo>
                  <a:pt x="783" y="189"/>
                </a:lnTo>
                <a:lnTo>
                  <a:pt x="776" y="176"/>
                </a:lnTo>
                <a:lnTo>
                  <a:pt x="770" y="163"/>
                </a:lnTo>
                <a:lnTo>
                  <a:pt x="762" y="150"/>
                </a:lnTo>
                <a:lnTo>
                  <a:pt x="753" y="138"/>
                </a:lnTo>
                <a:lnTo>
                  <a:pt x="744" y="126"/>
                </a:lnTo>
                <a:lnTo>
                  <a:pt x="734" y="114"/>
                </a:lnTo>
                <a:lnTo>
                  <a:pt x="723" y="103"/>
                </a:lnTo>
                <a:lnTo>
                  <a:pt x="723" y="103"/>
                </a:lnTo>
                <a:lnTo>
                  <a:pt x="718" y="99"/>
                </a:lnTo>
                <a:lnTo>
                  <a:pt x="712" y="96"/>
                </a:lnTo>
                <a:lnTo>
                  <a:pt x="705" y="94"/>
                </a:lnTo>
                <a:lnTo>
                  <a:pt x="700" y="93"/>
                </a:lnTo>
                <a:lnTo>
                  <a:pt x="693" y="94"/>
                </a:lnTo>
                <a:lnTo>
                  <a:pt x="687" y="96"/>
                </a:lnTo>
                <a:lnTo>
                  <a:pt x="681" y="99"/>
                </a:lnTo>
                <a:lnTo>
                  <a:pt x="676" y="103"/>
                </a:lnTo>
                <a:lnTo>
                  <a:pt x="676" y="103"/>
                </a:lnTo>
                <a:lnTo>
                  <a:pt x="672" y="109"/>
                </a:lnTo>
                <a:lnTo>
                  <a:pt x="668" y="114"/>
                </a:lnTo>
                <a:lnTo>
                  <a:pt x="667" y="120"/>
                </a:lnTo>
                <a:lnTo>
                  <a:pt x="666" y="127"/>
                </a:lnTo>
                <a:lnTo>
                  <a:pt x="667" y="134"/>
                </a:lnTo>
                <a:lnTo>
                  <a:pt x="668" y="139"/>
                </a:lnTo>
                <a:lnTo>
                  <a:pt x="672" y="145"/>
                </a:lnTo>
                <a:lnTo>
                  <a:pt x="676" y="150"/>
                </a:lnTo>
                <a:lnTo>
                  <a:pt x="676" y="150"/>
                </a:lnTo>
                <a:lnTo>
                  <a:pt x="692" y="168"/>
                </a:lnTo>
                <a:lnTo>
                  <a:pt x="707" y="187"/>
                </a:lnTo>
                <a:lnTo>
                  <a:pt x="719" y="209"/>
                </a:lnTo>
                <a:lnTo>
                  <a:pt x="729" y="230"/>
                </a:lnTo>
                <a:lnTo>
                  <a:pt x="737" y="251"/>
                </a:lnTo>
                <a:lnTo>
                  <a:pt x="741" y="274"/>
                </a:lnTo>
                <a:lnTo>
                  <a:pt x="745" y="297"/>
                </a:lnTo>
                <a:lnTo>
                  <a:pt x="746" y="320"/>
                </a:lnTo>
                <a:lnTo>
                  <a:pt x="745" y="343"/>
                </a:lnTo>
                <a:lnTo>
                  <a:pt x="741" y="366"/>
                </a:lnTo>
                <a:lnTo>
                  <a:pt x="737" y="388"/>
                </a:lnTo>
                <a:lnTo>
                  <a:pt x="729" y="411"/>
                </a:lnTo>
                <a:lnTo>
                  <a:pt x="719" y="432"/>
                </a:lnTo>
                <a:lnTo>
                  <a:pt x="707" y="452"/>
                </a:lnTo>
                <a:lnTo>
                  <a:pt x="692" y="471"/>
                </a:lnTo>
                <a:lnTo>
                  <a:pt x="676" y="489"/>
                </a:lnTo>
                <a:lnTo>
                  <a:pt x="676" y="489"/>
                </a:lnTo>
                <a:close/>
                <a:moveTo>
                  <a:pt x="316" y="443"/>
                </a:moveTo>
                <a:lnTo>
                  <a:pt x="316" y="443"/>
                </a:lnTo>
                <a:lnTo>
                  <a:pt x="322" y="447"/>
                </a:lnTo>
                <a:lnTo>
                  <a:pt x="327" y="450"/>
                </a:lnTo>
                <a:lnTo>
                  <a:pt x="333" y="452"/>
                </a:lnTo>
                <a:lnTo>
                  <a:pt x="340" y="452"/>
                </a:lnTo>
                <a:lnTo>
                  <a:pt x="340" y="452"/>
                </a:lnTo>
                <a:lnTo>
                  <a:pt x="345" y="452"/>
                </a:lnTo>
                <a:lnTo>
                  <a:pt x="352" y="450"/>
                </a:lnTo>
                <a:lnTo>
                  <a:pt x="358" y="447"/>
                </a:lnTo>
                <a:lnTo>
                  <a:pt x="363" y="443"/>
                </a:lnTo>
                <a:lnTo>
                  <a:pt x="363" y="443"/>
                </a:lnTo>
                <a:lnTo>
                  <a:pt x="367" y="438"/>
                </a:lnTo>
                <a:lnTo>
                  <a:pt x="370" y="432"/>
                </a:lnTo>
                <a:lnTo>
                  <a:pt x="372" y="425"/>
                </a:lnTo>
                <a:lnTo>
                  <a:pt x="372" y="420"/>
                </a:lnTo>
                <a:lnTo>
                  <a:pt x="372" y="413"/>
                </a:lnTo>
                <a:lnTo>
                  <a:pt x="370" y="407"/>
                </a:lnTo>
                <a:lnTo>
                  <a:pt x="367" y="402"/>
                </a:lnTo>
                <a:lnTo>
                  <a:pt x="363" y="396"/>
                </a:lnTo>
                <a:lnTo>
                  <a:pt x="363" y="396"/>
                </a:lnTo>
                <a:lnTo>
                  <a:pt x="356" y="388"/>
                </a:lnTo>
                <a:lnTo>
                  <a:pt x="350" y="379"/>
                </a:lnTo>
                <a:lnTo>
                  <a:pt x="344" y="370"/>
                </a:lnTo>
                <a:lnTo>
                  <a:pt x="340" y="361"/>
                </a:lnTo>
                <a:lnTo>
                  <a:pt x="336" y="351"/>
                </a:lnTo>
                <a:lnTo>
                  <a:pt x="333" y="341"/>
                </a:lnTo>
                <a:lnTo>
                  <a:pt x="332" y="331"/>
                </a:lnTo>
                <a:lnTo>
                  <a:pt x="332" y="320"/>
                </a:lnTo>
                <a:lnTo>
                  <a:pt x="332" y="320"/>
                </a:lnTo>
                <a:lnTo>
                  <a:pt x="332" y="310"/>
                </a:lnTo>
                <a:lnTo>
                  <a:pt x="333" y="298"/>
                </a:lnTo>
                <a:lnTo>
                  <a:pt x="336" y="288"/>
                </a:lnTo>
                <a:lnTo>
                  <a:pt x="340" y="278"/>
                </a:lnTo>
                <a:lnTo>
                  <a:pt x="344" y="269"/>
                </a:lnTo>
                <a:lnTo>
                  <a:pt x="350" y="260"/>
                </a:lnTo>
                <a:lnTo>
                  <a:pt x="356" y="251"/>
                </a:lnTo>
                <a:lnTo>
                  <a:pt x="363" y="243"/>
                </a:lnTo>
                <a:lnTo>
                  <a:pt x="363" y="243"/>
                </a:lnTo>
                <a:lnTo>
                  <a:pt x="367" y="239"/>
                </a:lnTo>
                <a:lnTo>
                  <a:pt x="370" y="233"/>
                </a:lnTo>
                <a:lnTo>
                  <a:pt x="372" y="227"/>
                </a:lnTo>
                <a:lnTo>
                  <a:pt x="372" y="220"/>
                </a:lnTo>
                <a:lnTo>
                  <a:pt x="372" y="214"/>
                </a:lnTo>
                <a:lnTo>
                  <a:pt x="370" y="208"/>
                </a:lnTo>
                <a:lnTo>
                  <a:pt x="367" y="202"/>
                </a:lnTo>
                <a:lnTo>
                  <a:pt x="363" y="197"/>
                </a:lnTo>
                <a:lnTo>
                  <a:pt x="363" y="197"/>
                </a:lnTo>
                <a:lnTo>
                  <a:pt x="358" y="193"/>
                </a:lnTo>
                <a:lnTo>
                  <a:pt x="352" y="190"/>
                </a:lnTo>
                <a:lnTo>
                  <a:pt x="345" y="187"/>
                </a:lnTo>
                <a:lnTo>
                  <a:pt x="340" y="187"/>
                </a:lnTo>
                <a:lnTo>
                  <a:pt x="333" y="187"/>
                </a:lnTo>
                <a:lnTo>
                  <a:pt x="327" y="190"/>
                </a:lnTo>
                <a:lnTo>
                  <a:pt x="322" y="193"/>
                </a:lnTo>
                <a:lnTo>
                  <a:pt x="316" y="197"/>
                </a:lnTo>
                <a:lnTo>
                  <a:pt x="316" y="197"/>
                </a:lnTo>
                <a:lnTo>
                  <a:pt x="305" y="210"/>
                </a:lnTo>
                <a:lnTo>
                  <a:pt x="295" y="223"/>
                </a:lnTo>
                <a:lnTo>
                  <a:pt x="286" y="238"/>
                </a:lnTo>
                <a:lnTo>
                  <a:pt x="278" y="254"/>
                </a:lnTo>
                <a:lnTo>
                  <a:pt x="272" y="269"/>
                </a:lnTo>
                <a:lnTo>
                  <a:pt x="269" y="286"/>
                </a:lnTo>
                <a:lnTo>
                  <a:pt x="266" y="303"/>
                </a:lnTo>
                <a:lnTo>
                  <a:pt x="266" y="320"/>
                </a:lnTo>
                <a:lnTo>
                  <a:pt x="266" y="320"/>
                </a:lnTo>
                <a:lnTo>
                  <a:pt x="266" y="338"/>
                </a:lnTo>
                <a:lnTo>
                  <a:pt x="269" y="355"/>
                </a:lnTo>
                <a:lnTo>
                  <a:pt x="272" y="370"/>
                </a:lnTo>
                <a:lnTo>
                  <a:pt x="278" y="386"/>
                </a:lnTo>
                <a:lnTo>
                  <a:pt x="286" y="402"/>
                </a:lnTo>
                <a:lnTo>
                  <a:pt x="295" y="416"/>
                </a:lnTo>
                <a:lnTo>
                  <a:pt x="305" y="430"/>
                </a:lnTo>
                <a:lnTo>
                  <a:pt x="316" y="443"/>
                </a:lnTo>
                <a:lnTo>
                  <a:pt x="316" y="443"/>
                </a:lnTo>
                <a:close/>
                <a:moveTo>
                  <a:pt x="613" y="320"/>
                </a:moveTo>
                <a:lnTo>
                  <a:pt x="613" y="320"/>
                </a:lnTo>
                <a:lnTo>
                  <a:pt x="613" y="331"/>
                </a:lnTo>
                <a:lnTo>
                  <a:pt x="612" y="341"/>
                </a:lnTo>
                <a:lnTo>
                  <a:pt x="609" y="351"/>
                </a:lnTo>
                <a:lnTo>
                  <a:pt x="605" y="361"/>
                </a:lnTo>
                <a:lnTo>
                  <a:pt x="601" y="370"/>
                </a:lnTo>
                <a:lnTo>
                  <a:pt x="595" y="379"/>
                </a:lnTo>
                <a:lnTo>
                  <a:pt x="590" y="388"/>
                </a:lnTo>
                <a:lnTo>
                  <a:pt x="582" y="396"/>
                </a:lnTo>
                <a:lnTo>
                  <a:pt x="582" y="396"/>
                </a:lnTo>
                <a:lnTo>
                  <a:pt x="578" y="402"/>
                </a:lnTo>
                <a:lnTo>
                  <a:pt x="575" y="407"/>
                </a:lnTo>
                <a:lnTo>
                  <a:pt x="573" y="413"/>
                </a:lnTo>
                <a:lnTo>
                  <a:pt x="573" y="420"/>
                </a:lnTo>
                <a:lnTo>
                  <a:pt x="573" y="425"/>
                </a:lnTo>
                <a:lnTo>
                  <a:pt x="575" y="432"/>
                </a:lnTo>
                <a:lnTo>
                  <a:pt x="578" y="438"/>
                </a:lnTo>
                <a:lnTo>
                  <a:pt x="582" y="443"/>
                </a:lnTo>
                <a:lnTo>
                  <a:pt x="582" y="443"/>
                </a:lnTo>
                <a:lnTo>
                  <a:pt x="587" y="447"/>
                </a:lnTo>
                <a:lnTo>
                  <a:pt x="593" y="450"/>
                </a:lnTo>
                <a:lnTo>
                  <a:pt x="600" y="452"/>
                </a:lnTo>
                <a:lnTo>
                  <a:pt x="605" y="452"/>
                </a:lnTo>
                <a:lnTo>
                  <a:pt x="605" y="452"/>
                </a:lnTo>
                <a:lnTo>
                  <a:pt x="612" y="452"/>
                </a:lnTo>
                <a:lnTo>
                  <a:pt x="618" y="450"/>
                </a:lnTo>
                <a:lnTo>
                  <a:pt x="623" y="447"/>
                </a:lnTo>
                <a:lnTo>
                  <a:pt x="629" y="443"/>
                </a:lnTo>
                <a:lnTo>
                  <a:pt x="629" y="443"/>
                </a:lnTo>
                <a:lnTo>
                  <a:pt x="640" y="430"/>
                </a:lnTo>
                <a:lnTo>
                  <a:pt x="650" y="416"/>
                </a:lnTo>
                <a:lnTo>
                  <a:pt x="659" y="402"/>
                </a:lnTo>
                <a:lnTo>
                  <a:pt x="667" y="386"/>
                </a:lnTo>
                <a:lnTo>
                  <a:pt x="673" y="370"/>
                </a:lnTo>
                <a:lnTo>
                  <a:pt x="676" y="355"/>
                </a:lnTo>
                <a:lnTo>
                  <a:pt x="680" y="337"/>
                </a:lnTo>
                <a:lnTo>
                  <a:pt x="680" y="320"/>
                </a:lnTo>
                <a:lnTo>
                  <a:pt x="680" y="320"/>
                </a:lnTo>
                <a:lnTo>
                  <a:pt x="680" y="303"/>
                </a:lnTo>
                <a:lnTo>
                  <a:pt x="676" y="286"/>
                </a:lnTo>
                <a:lnTo>
                  <a:pt x="673" y="269"/>
                </a:lnTo>
                <a:lnTo>
                  <a:pt x="667" y="254"/>
                </a:lnTo>
                <a:lnTo>
                  <a:pt x="659" y="238"/>
                </a:lnTo>
                <a:lnTo>
                  <a:pt x="650" y="223"/>
                </a:lnTo>
                <a:lnTo>
                  <a:pt x="640" y="210"/>
                </a:lnTo>
                <a:lnTo>
                  <a:pt x="629" y="197"/>
                </a:lnTo>
                <a:lnTo>
                  <a:pt x="629" y="197"/>
                </a:lnTo>
                <a:lnTo>
                  <a:pt x="623" y="193"/>
                </a:lnTo>
                <a:lnTo>
                  <a:pt x="618" y="190"/>
                </a:lnTo>
                <a:lnTo>
                  <a:pt x="612" y="187"/>
                </a:lnTo>
                <a:lnTo>
                  <a:pt x="605" y="187"/>
                </a:lnTo>
                <a:lnTo>
                  <a:pt x="600" y="187"/>
                </a:lnTo>
                <a:lnTo>
                  <a:pt x="593" y="190"/>
                </a:lnTo>
                <a:lnTo>
                  <a:pt x="587" y="193"/>
                </a:lnTo>
                <a:lnTo>
                  <a:pt x="582" y="197"/>
                </a:lnTo>
                <a:lnTo>
                  <a:pt x="582" y="197"/>
                </a:lnTo>
                <a:lnTo>
                  <a:pt x="578" y="202"/>
                </a:lnTo>
                <a:lnTo>
                  <a:pt x="575" y="208"/>
                </a:lnTo>
                <a:lnTo>
                  <a:pt x="573" y="214"/>
                </a:lnTo>
                <a:lnTo>
                  <a:pt x="573" y="220"/>
                </a:lnTo>
                <a:lnTo>
                  <a:pt x="573" y="227"/>
                </a:lnTo>
                <a:lnTo>
                  <a:pt x="575" y="233"/>
                </a:lnTo>
                <a:lnTo>
                  <a:pt x="578" y="239"/>
                </a:lnTo>
                <a:lnTo>
                  <a:pt x="582" y="243"/>
                </a:lnTo>
                <a:lnTo>
                  <a:pt x="582" y="243"/>
                </a:lnTo>
                <a:lnTo>
                  <a:pt x="590" y="251"/>
                </a:lnTo>
                <a:lnTo>
                  <a:pt x="595" y="260"/>
                </a:lnTo>
                <a:lnTo>
                  <a:pt x="601" y="269"/>
                </a:lnTo>
                <a:lnTo>
                  <a:pt x="605" y="278"/>
                </a:lnTo>
                <a:lnTo>
                  <a:pt x="609" y="288"/>
                </a:lnTo>
                <a:lnTo>
                  <a:pt x="612" y="298"/>
                </a:lnTo>
                <a:lnTo>
                  <a:pt x="613" y="310"/>
                </a:lnTo>
                <a:lnTo>
                  <a:pt x="613" y="320"/>
                </a:lnTo>
                <a:lnTo>
                  <a:pt x="613" y="3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72" name="Cloud 71">
            <a:extLst>
              <a:ext uri="{FF2B5EF4-FFF2-40B4-BE49-F238E27FC236}">
                <a16:creationId xmlns:a16="http://schemas.microsoft.com/office/drawing/2014/main" id="{727AC65A-5463-4C45-AE76-84070598EE5F}"/>
              </a:ext>
            </a:extLst>
          </p:cNvPr>
          <p:cNvSpPr/>
          <p:nvPr/>
        </p:nvSpPr>
        <p:spPr>
          <a:xfrm>
            <a:off x="7924800" y="1575747"/>
            <a:ext cx="1219200" cy="736603"/>
          </a:xfrm>
          <a:prstGeom prst="cloud">
            <a:avLst/>
          </a:prstGeom>
          <a:solidFill>
            <a:schemeClr val="accent1"/>
          </a:solidFill>
          <a:ln w="9525" cap="rnd">
            <a:noFill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Internet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0B08B75-69AE-D64E-9EA1-95F9E1AAFC7C}"/>
              </a:ext>
            </a:extLst>
          </p:cNvPr>
          <p:cNvSpPr txBox="1"/>
          <p:nvPr/>
        </p:nvSpPr>
        <p:spPr>
          <a:xfrm>
            <a:off x="1695677" y="2169841"/>
            <a:ext cx="28719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dirty="0" err="1">
                <a:latin typeface="+mj-lt"/>
              </a:rPr>
              <a:t>gNB</a:t>
            </a:r>
            <a:endParaRPr lang="en-US" sz="1000" b="1" dirty="0">
              <a:latin typeface="+mj-lt"/>
            </a:endParaRP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580CEBDA-DF0E-584B-A338-BFCB323EAAFB}"/>
              </a:ext>
            </a:extLst>
          </p:cNvPr>
          <p:cNvCxnSpPr>
            <a:cxnSpLocks/>
          </p:cNvCxnSpPr>
          <p:nvPr/>
        </p:nvCxnSpPr>
        <p:spPr>
          <a:xfrm flipV="1">
            <a:off x="5788305" y="1944226"/>
            <a:ext cx="1328473" cy="3488"/>
          </a:xfrm>
          <a:prstGeom prst="straightConnector1">
            <a:avLst/>
          </a:prstGeom>
          <a:ln w="2857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Can 74">
            <a:extLst>
              <a:ext uri="{FF2B5EF4-FFF2-40B4-BE49-F238E27FC236}">
                <a16:creationId xmlns:a16="http://schemas.microsoft.com/office/drawing/2014/main" id="{5264DBE3-1962-1B41-9C95-B08412D5174C}"/>
              </a:ext>
            </a:extLst>
          </p:cNvPr>
          <p:cNvSpPr/>
          <p:nvPr/>
        </p:nvSpPr>
        <p:spPr>
          <a:xfrm rot="5400000">
            <a:off x="1089847" y="1532596"/>
            <a:ext cx="45719" cy="876330"/>
          </a:xfrm>
          <a:prstGeom prst="can">
            <a:avLst/>
          </a:prstGeom>
          <a:noFill/>
          <a:ln w="9525">
            <a:solidFill>
              <a:schemeClr val="accent5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Elipse 7">
            <a:extLst>
              <a:ext uri="{FF2B5EF4-FFF2-40B4-BE49-F238E27FC236}">
                <a16:creationId xmlns:a16="http://schemas.microsoft.com/office/drawing/2014/main" id="{839224E8-4F57-E94A-906F-8F65DA622A0F}"/>
              </a:ext>
            </a:extLst>
          </p:cNvPr>
          <p:cNvSpPr/>
          <p:nvPr/>
        </p:nvSpPr>
        <p:spPr>
          <a:xfrm>
            <a:off x="5356305" y="1731714"/>
            <a:ext cx="432000" cy="432000"/>
          </a:xfrm>
          <a:prstGeom prst="ellipse">
            <a:avLst/>
          </a:prstGeom>
          <a:noFill/>
          <a:ln w="317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s-ES_tradnl" sz="900" b="1" dirty="0">
                <a:solidFill>
                  <a:schemeClr val="tx2"/>
                </a:solidFill>
              </a:rPr>
              <a:t>C1</a:t>
            </a:r>
          </a:p>
        </p:txBody>
      </p:sp>
      <p:sp>
        <p:nvSpPr>
          <p:cNvPr id="77" name="Elipse 7">
            <a:extLst>
              <a:ext uri="{FF2B5EF4-FFF2-40B4-BE49-F238E27FC236}">
                <a16:creationId xmlns:a16="http://schemas.microsoft.com/office/drawing/2014/main" id="{7A3F4893-936B-424B-B84F-002C84A89F94}"/>
              </a:ext>
            </a:extLst>
          </p:cNvPr>
          <p:cNvSpPr/>
          <p:nvPr/>
        </p:nvSpPr>
        <p:spPr>
          <a:xfrm>
            <a:off x="7116778" y="1728226"/>
            <a:ext cx="432000" cy="432000"/>
          </a:xfrm>
          <a:prstGeom prst="ellipse">
            <a:avLst/>
          </a:prstGeom>
          <a:noFill/>
          <a:ln w="317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s-ES_tradnl" sz="900" b="1" dirty="0">
                <a:solidFill>
                  <a:schemeClr val="tx2"/>
                </a:solidFill>
              </a:rPr>
              <a:t>UPF2</a:t>
            </a:r>
            <a:endParaRPr lang="es-ES_tradnl" sz="900" dirty="0">
              <a:solidFill>
                <a:schemeClr val="accent2"/>
              </a:solidFill>
            </a:endParaRP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F51687DE-041A-8642-8B56-57C877102F8A}"/>
              </a:ext>
            </a:extLst>
          </p:cNvPr>
          <p:cNvCxnSpPr>
            <a:cxnSpLocks/>
          </p:cNvCxnSpPr>
          <p:nvPr/>
        </p:nvCxnSpPr>
        <p:spPr>
          <a:xfrm flipV="1">
            <a:off x="3750345" y="1947714"/>
            <a:ext cx="1605960" cy="3640"/>
          </a:xfrm>
          <a:prstGeom prst="straightConnector1">
            <a:avLst/>
          </a:prstGeom>
          <a:ln w="2857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4B4497C0-017D-2440-AF00-6E38A2E3A183}"/>
              </a:ext>
            </a:extLst>
          </p:cNvPr>
          <p:cNvCxnSpPr>
            <a:cxnSpLocks/>
          </p:cNvCxnSpPr>
          <p:nvPr/>
        </p:nvCxnSpPr>
        <p:spPr>
          <a:xfrm flipV="1">
            <a:off x="7548778" y="1944049"/>
            <a:ext cx="379804" cy="177"/>
          </a:xfrm>
          <a:prstGeom prst="straightConnector1">
            <a:avLst/>
          </a:prstGeom>
          <a:ln w="2857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9C47853D-F82F-2B45-B695-DAD392A5EBD6}"/>
              </a:ext>
            </a:extLst>
          </p:cNvPr>
          <p:cNvSpPr txBox="1"/>
          <p:nvPr/>
        </p:nvSpPr>
        <p:spPr>
          <a:xfrm>
            <a:off x="308187" y="2171435"/>
            <a:ext cx="17152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b="1" dirty="0">
                <a:latin typeface="+mj-lt"/>
              </a:rPr>
              <a:t>UE</a:t>
            </a:r>
          </a:p>
        </p:txBody>
      </p:sp>
      <p:sp>
        <p:nvSpPr>
          <p:cNvPr id="81" name="Elipse 7">
            <a:extLst>
              <a:ext uri="{FF2B5EF4-FFF2-40B4-BE49-F238E27FC236}">
                <a16:creationId xmlns:a16="http://schemas.microsoft.com/office/drawing/2014/main" id="{B0255E50-0E84-6C41-B2B3-20635B5A67D2}"/>
              </a:ext>
            </a:extLst>
          </p:cNvPr>
          <p:cNvSpPr/>
          <p:nvPr/>
        </p:nvSpPr>
        <p:spPr>
          <a:xfrm>
            <a:off x="3325567" y="1735354"/>
            <a:ext cx="432000" cy="432000"/>
          </a:xfrm>
          <a:prstGeom prst="ellipse">
            <a:avLst/>
          </a:prstGeom>
          <a:noFill/>
          <a:ln w="317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s-ES_tradnl" sz="900" b="1" dirty="0">
                <a:solidFill>
                  <a:schemeClr val="tx2"/>
                </a:solidFill>
              </a:rPr>
              <a:t>S1</a:t>
            </a:r>
          </a:p>
        </p:txBody>
      </p: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B6FAEC79-3D03-3B47-B7DC-9EA20F79EE4F}"/>
              </a:ext>
            </a:extLst>
          </p:cNvPr>
          <p:cNvCxnSpPr>
            <a:cxnSpLocks/>
          </p:cNvCxnSpPr>
          <p:nvPr/>
        </p:nvCxnSpPr>
        <p:spPr>
          <a:xfrm flipV="1">
            <a:off x="2012665" y="1951354"/>
            <a:ext cx="1305680" cy="25202"/>
          </a:xfrm>
          <a:prstGeom prst="straightConnector1">
            <a:avLst/>
          </a:prstGeom>
          <a:ln w="2857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8F1153C2-BB83-7549-B09A-EDB4DE4E6691}"/>
              </a:ext>
            </a:extLst>
          </p:cNvPr>
          <p:cNvSpPr txBox="1"/>
          <p:nvPr/>
        </p:nvSpPr>
        <p:spPr>
          <a:xfrm>
            <a:off x="7712064" y="1976336"/>
            <a:ext cx="13465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800" b="1" dirty="0">
                <a:latin typeface="+mj-lt"/>
              </a:rPr>
              <a:t>N6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5DCEAA1-F85D-7445-8236-04B93C925A09}"/>
              </a:ext>
            </a:extLst>
          </p:cNvPr>
          <p:cNvSpPr txBox="1"/>
          <p:nvPr/>
        </p:nvSpPr>
        <p:spPr>
          <a:xfrm>
            <a:off x="4421803" y="1984959"/>
            <a:ext cx="13465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800" b="1" dirty="0">
                <a:latin typeface="+mj-lt"/>
              </a:rPr>
              <a:t>N3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12CF8EF-284C-154C-8713-6B8A4F65C026}"/>
              </a:ext>
            </a:extLst>
          </p:cNvPr>
          <p:cNvSpPr txBox="1"/>
          <p:nvPr/>
        </p:nvSpPr>
        <p:spPr>
          <a:xfrm>
            <a:off x="2633816" y="1984959"/>
            <a:ext cx="13465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800" b="1" dirty="0">
                <a:latin typeface="+mj-lt"/>
              </a:rPr>
              <a:t>N3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167F762-08ED-7341-B001-5078194DC518}"/>
              </a:ext>
            </a:extLst>
          </p:cNvPr>
          <p:cNvSpPr txBox="1"/>
          <p:nvPr/>
        </p:nvSpPr>
        <p:spPr>
          <a:xfrm>
            <a:off x="6466962" y="1980647"/>
            <a:ext cx="13465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800" b="1" dirty="0">
                <a:latin typeface="+mj-lt"/>
              </a:rPr>
              <a:t>N3</a:t>
            </a:r>
          </a:p>
        </p:txBody>
      </p:sp>
    </p:spTree>
    <p:extLst>
      <p:ext uri="{BB962C8B-B14F-4D97-AF65-F5344CB8AC3E}">
        <p14:creationId xmlns:p14="http://schemas.microsoft.com/office/powerpoint/2010/main" val="10859157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8DB32-EC5F-6242-B332-5E65810DB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Address Agnostic Networking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67C73-F50D-C04C-8B74-266491C099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IP Address assigned to a PDU determines the path of the packet</a:t>
            </a:r>
          </a:p>
          <a:p>
            <a:pPr lvl="1"/>
            <a:r>
              <a:rPr lang="en-US" sz="2000" dirty="0"/>
              <a:t>Could the path be determined by the identity of the PDU rather than the IP Address?</a:t>
            </a:r>
          </a:p>
          <a:p>
            <a:pPr lvl="1"/>
            <a:r>
              <a:rPr lang="en-US" sz="2000" dirty="0"/>
              <a:t>Can the UPF forward packets between UE’s and between UE and DN using the identity rather than the IP addresses?</a:t>
            </a:r>
          </a:p>
          <a:p>
            <a:pPr lvl="1"/>
            <a:r>
              <a:rPr lang="en-US" sz="2000" dirty="0"/>
              <a:t>Can the packet itself carry some of the information rather than individually configure intermediate nodes / domains?</a:t>
            </a:r>
          </a:p>
          <a:p>
            <a:pPr lvl="1"/>
            <a:r>
              <a:rPr lang="en-US" sz="2000" dirty="0"/>
              <a:t>The network today carries pre-defined state and introduces inflexibility due to specific IP address based routing as the only option</a:t>
            </a:r>
          </a:p>
        </p:txBody>
      </p:sp>
    </p:spTree>
    <p:extLst>
      <p:ext uri="{BB962C8B-B14F-4D97-AF65-F5344CB8AC3E}">
        <p14:creationId xmlns:p14="http://schemas.microsoft.com/office/powerpoint/2010/main" val="165298160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F6449-C52F-2249-A5EB-93E87A278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Conveying Meta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A00961-036F-764D-A8A6-6A77A561D8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UPF Chaining using N9 is reliant on each UPF performing PDR and FAR</a:t>
            </a:r>
          </a:p>
          <a:p>
            <a:pPr lvl="1"/>
            <a:r>
              <a:rPr lang="en-US" sz="1400" dirty="0"/>
              <a:t>PDR is reliant on PCC rules that include Layer 7 DPI inspection</a:t>
            </a:r>
          </a:p>
          <a:p>
            <a:pPr lvl="1"/>
            <a:r>
              <a:rPr lang="en-US" sz="1400" dirty="0"/>
              <a:t>Heuristic detection can take multiple packets before the rule is matched</a:t>
            </a:r>
          </a:p>
          <a:p>
            <a:pPr lvl="1"/>
            <a:r>
              <a:rPr lang="en-US" sz="1400" dirty="0"/>
              <a:t>Accounting across UPF and distributed network topology fragments quota </a:t>
            </a:r>
          </a:p>
          <a:p>
            <a:pPr lvl="1"/>
            <a:r>
              <a:rPr lang="en-US" sz="1400" dirty="0"/>
              <a:t>With UPF chaining, the same packet will have to go through packet rule matching multiple times causing compute inefficiency</a:t>
            </a:r>
          </a:p>
          <a:p>
            <a:pPr lvl="1"/>
            <a:r>
              <a:rPr lang="en-US" sz="1400" dirty="0"/>
              <a:t>Communicating meta data about a flow in the N9 header will significantly simplify distributed UPF application based policy and charging</a:t>
            </a:r>
          </a:p>
          <a:p>
            <a:r>
              <a:rPr lang="en-US" sz="1600" dirty="0"/>
              <a:t>Traffic Engineering during sunny day scenarios or steering during failure scenarios requires reprogramming today or pre-programming</a:t>
            </a:r>
          </a:p>
          <a:p>
            <a:pPr lvl="1"/>
            <a:r>
              <a:rPr lang="en-US" sz="1400" dirty="0"/>
              <a:t>Carrying meta-data can provide intent of the packet towards the domains – transport, compute – thus improving efficiencies and service capabilities</a:t>
            </a:r>
          </a:p>
          <a:p>
            <a:r>
              <a:rPr lang="en-US" sz="1600" dirty="0"/>
              <a:t>When routing or traffic failures occur, rerouting of packets requires intervention or inefficient load balancing as the packet itself does not carry useful information</a:t>
            </a:r>
          </a:p>
        </p:txBody>
      </p:sp>
    </p:spTree>
    <p:extLst>
      <p:ext uri="{BB962C8B-B14F-4D97-AF65-F5344CB8AC3E}">
        <p14:creationId xmlns:p14="http://schemas.microsoft.com/office/powerpoint/2010/main" val="67117715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8DB32-EC5F-6242-B332-5E65810DB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 Data Transfer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4BFF9B9-3608-1341-AB61-B683D985E372}"/>
              </a:ext>
            </a:extLst>
          </p:cNvPr>
          <p:cNvSpPr/>
          <p:nvPr/>
        </p:nvSpPr>
        <p:spPr bwMode="auto">
          <a:xfrm>
            <a:off x="161943" y="2305674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(R)AN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65D2CD-D5DE-144D-A4D7-9AEB8DEE4C5A}"/>
              </a:ext>
            </a:extLst>
          </p:cNvPr>
          <p:cNvSpPr/>
          <p:nvPr/>
        </p:nvSpPr>
        <p:spPr bwMode="auto">
          <a:xfrm>
            <a:off x="2480599" y="2305674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UPF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B0FB5E-0FA3-FB42-8D85-D6C028571A69}"/>
              </a:ext>
            </a:extLst>
          </p:cNvPr>
          <p:cNvSpPr/>
          <p:nvPr/>
        </p:nvSpPr>
        <p:spPr bwMode="auto">
          <a:xfrm>
            <a:off x="5419187" y="2334048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UPF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C20F090-7DDD-DD48-85AA-E1EC4D31D3AE}"/>
              </a:ext>
            </a:extLst>
          </p:cNvPr>
          <p:cNvSpPr/>
          <p:nvPr/>
        </p:nvSpPr>
        <p:spPr bwMode="auto">
          <a:xfrm>
            <a:off x="1282484" y="2370044"/>
            <a:ext cx="1108960" cy="2017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N3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30112BE-8EEF-F945-8D66-8B833F1C192D}"/>
              </a:ext>
            </a:extLst>
          </p:cNvPr>
          <p:cNvSpPr/>
          <p:nvPr/>
        </p:nvSpPr>
        <p:spPr bwMode="auto">
          <a:xfrm>
            <a:off x="3601139" y="2370044"/>
            <a:ext cx="1719483" cy="2017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N9 Classification Result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D861E2A-517F-BE41-A95C-2911DFB579F2}"/>
              </a:ext>
            </a:extLst>
          </p:cNvPr>
          <p:cNvSpPr/>
          <p:nvPr/>
        </p:nvSpPr>
        <p:spPr bwMode="auto">
          <a:xfrm>
            <a:off x="1282484" y="2694655"/>
            <a:ext cx="1108960" cy="2017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N3 UE Location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3A8B39C-7D0D-9A49-A934-37EB296AB751}"/>
              </a:ext>
            </a:extLst>
          </p:cNvPr>
          <p:cNvSpPr/>
          <p:nvPr/>
        </p:nvSpPr>
        <p:spPr bwMode="auto">
          <a:xfrm>
            <a:off x="3601139" y="2694655"/>
            <a:ext cx="1719483" cy="2017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N9 UE Location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4834154-AC01-C94B-AA04-8CDEFDC84A4C}"/>
              </a:ext>
            </a:extLst>
          </p:cNvPr>
          <p:cNvSpPr/>
          <p:nvPr/>
        </p:nvSpPr>
        <p:spPr bwMode="auto">
          <a:xfrm>
            <a:off x="6539728" y="2694655"/>
            <a:ext cx="1131933" cy="2017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N6 UE Location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B079701-5392-814C-8EB5-21BDA7E1DA96}"/>
              </a:ext>
            </a:extLst>
          </p:cNvPr>
          <p:cNvSpPr/>
          <p:nvPr/>
        </p:nvSpPr>
        <p:spPr bwMode="auto">
          <a:xfrm>
            <a:off x="7770226" y="2305674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DN</a:t>
            </a:r>
          </a:p>
        </p:txBody>
      </p:sp>
    </p:spTree>
    <p:extLst>
      <p:ext uri="{BB962C8B-B14F-4D97-AF65-F5344CB8AC3E}">
        <p14:creationId xmlns:p14="http://schemas.microsoft.com/office/powerpoint/2010/main" val="317361151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E47FC-B516-D047-8B14-6D9B5F070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Conveying Meta Data to DN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637C61-B4DA-0940-9854-1EBA051FB0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 UPF at the edge may need to convey application meta data to the DN</a:t>
            </a:r>
          </a:p>
          <a:p>
            <a:r>
              <a:rPr lang="en-US" sz="2400" dirty="0"/>
              <a:t>Application domain today is becoming a lot more aware of the packet domain and capabilities</a:t>
            </a:r>
          </a:p>
          <a:p>
            <a:pPr lvl="1"/>
            <a:r>
              <a:rPr lang="en-US" sz="2000" dirty="0"/>
              <a:t>Significant out of band signaling and synchronization required to carry identity, intent and capabilities</a:t>
            </a:r>
          </a:p>
          <a:p>
            <a:pPr lvl="1"/>
            <a:r>
              <a:rPr lang="en-US" sz="2000" dirty="0"/>
              <a:t>Application can benefit in receiving additional packet information when possible and enabled</a:t>
            </a:r>
          </a:p>
        </p:txBody>
      </p:sp>
    </p:spTree>
    <p:extLst>
      <p:ext uri="{BB962C8B-B14F-4D97-AF65-F5344CB8AC3E}">
        <p14:creationId xmlns:p14="http://schemas.microsoft.com/office/powerpoint/2010/main" val="249575330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AFAD0-02D7-1948-B17A-DCD9D5EB0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Automation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EDF8B9-9431-4749-92F7-B070DF916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Extend N3/N9 QoS/Slice intent to transport </a:t>
            </a:r>
          </a:p>
          <a:p>
            <a:pPr lvl="1"/>
            <a:r>
              <a:rPr lang="en-US" dirty="0"/>
              <a:t>Seamlessly integrate 5GC slices and transport slices</a:t>
            </a:r>
          </a:p>
          <a:p>
            <a:pPr lvl="1"/>
            <a:r>
              <a:rPr lang="en-US" dirty="0"/>
              <a:t>Neutral host and Transport provider Multi Tenancy </a:t>
            </a:r>
          </a:p>
          <a:p>
            <a:r>
              <a:rPr lang="en-US" dirty="0"/>
              <a:t>Location and Identity Abstraction</a:t>
            </a:r>
          </a:p>
          <a:p>
            <a:r>
              <a:rPr lang="en-US" dirty="0"/>
              <a:t>Remote UPF programming</a:t>
            </a:r>
          </a:p>
          <a:p>
            <a:r>
              <a:rPr lang="en-US" dirty="0"/>
              <a:t>Inter AN, UPF and DN meta data exchange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07925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8DB32-EC5F-6242-B332-5E65810DB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QOS Based Behavior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4BFF9B9-3608-1341-AB61-B683D985E372}"/>
              </a:ext>
            </a:extLst>
          </p:cNvPr>
          <p:cNvSpPr/>
          <p:nvPr/>
        </p:nvSpPr>
        <p:spPr bwMode="auto">
          <a:xfrm>
            <a:off x="363421" y="1801979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gNB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65D2CD-D5DE-144D-A4D7-9AEB8DEE4C5A}"/>
              </a:ext>
            </a:extLst>
          </p:cNvPr>
          <p:cNvSpPr/>
          <p:nvPr/>
        </p:nvSpPr>
        <p:spPr bwMode="auto">
          <a:xfrm>
            <a:off x="7699793" y="1801979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UPF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6CDD39-D6F5-C64A-9741-91CD36BDD855}"/>
              </a:ext>
            </a:extLst>
          </p:cNvPr>
          <p:cNvSpPr/>
          <p:nvPr/>
        </p:nvSpPr>
        <p:spPr bwMode="auto">
          <a:xfrm>
            <a:off x="1463980" y="2225788"/>
            <a:ext cx="1266313" cy="20170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Slice 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C20F090-7DDD-DD48-85AA-E1EC4D31D3AE}"/>
              </a:ext>
            </a:extLst>
          </p:cNvPr>
          <p:cNvSpPr/>
          <p:nvPr/>
        </p:nvSpPr>
        <p:spPr bwMode="auto">
          <a:xfrm>
            <a:off x="1463980" y="1931014"/>
            <a:ext cx="1266313" cy="2017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Slice A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F731D5B-4C90-2F47-8296-66934F74E402}"/>
              </a:ext>
            </a:extLst>
          </p:cNvPr>
          <p:cNvSpPr/>
          <p:nvPr/>
        </p:nvSpPr>
        <p:spPr bwMode="auto">
          <a:xfrm>
            <a:off x="2808878" y="1801979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Transport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Arial" charset="0"/>
              </a:rPr>
              <a:t>Node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D427DF4-6BC5-144F-9A78-ECF905A3082F}"/>
              </a:ext>
            </a:extLst>
          </p:cNvPr>
          <p:cNvSpPr/>
          <p:nvPr/>
        </p:nvSpPr>
        <p:spPr bwMode="auto">
          <a:xfrm>
            <a:off x="5254335" y="1801979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Transport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Arial" charset="0"/>
              </a:rPr>
              <a:t>Node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B62121B-D286-5C43-AE40-392658020A35}"/>
              </a:ext>
            </a:extLst>
          </p:cNvPr>
          <p:cNvSpPr/>
          <p:nvPr/>
        </p:nvSpPr>
        <p:spPr bwMode="auto">
          <a:xfrm>
            <a:off x="3909438" y="2225788"/>
            <a:ext cx="1266313" cy="20170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Slice B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35BFCAF-D2EB-F14D-A2EA-054A03653B84}"/>
              </a:ext>
            </a:extLst>
          </p:cNvPr>
          <p:cNvSpPr/>
          <p:nvPr/>
        </p:nvSpPr>
        <p:spPr bwMode="auto">
          <a:xfrm>
            <a:off x="3909438" y="1931014"/>
            <a:ext cx="1266313" cy="2017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Slice A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A576C2C-3062-EC4C-9201-CB6C1DE8568C}"/>
              </a:ext>
            </a:extLst>
          </p:cNvPr>
          <p:cNvSpPr/>
          <p:nvPr/>
        </p:nvSpPr>
        <p:spPr bwMode="auto">
          <a:xfrm>
            <a:off x="6354895" y="2216126"/>
            <a:ext cx="1266313" cy="20170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Slice B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67F1298-2804-8D45-9C25-473B0F5FADC0}"/>
              </a:ext>
            </a:extLst>
          </p:cNvPr>
          <p:cNvSpPr/>
          <p:nvPr/>
        </p:nvSpPr>
        <p:spPr bwMode="auto">
          <a:xfrm>
            <a:off x="6354895" y="1921352"/>
            <a:ext cx="1266313" cy="2017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Slice A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027C3DEB-9F05-CE4C-8181-E9B8E6D91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2852507"/>
            <a:ext cx="8388350" cy="857250"/>
          </a:xfrm>
        </p:spPr>
        <p:txBody>
          <a:bodyPr/>
          <a:lstStyle/>
          <a:p>
            <a:r>
              <a:rPr lang="en-US" sz="1400" dirty="0" err="1"/>
              <a:t>gNB</a:t>
            </a:r>
            <a:r>
              <a:rPr lang="en-US" sz="1400" dirty="0"/>
              <a:t> (or UPF, CU, or DU) maps 5QI to outer DSCP field of transport packet</a:t>
            </a:r>
          </a:p>
          <a:p>
            <a:r>
              <a:rPr lang="en-US" sz="1400" dirty="0"/>
              <a:t>Each Transport Node handles individual packet hoop by hop to fulfil defined QoS on specific node</a:t>
            </a:r>
          </a:p>
        </p:txBody>
      </p:sp>
    </p:spTree>
    <p:extLst>
      <p:ext uri="{BB962C8B-B14F-4D97-AF65-F5344CB8AC3E}">
        <p14:creationId xmlns:p14="http://schemas.microsoft.com/office/powerpoint/2010/main" val="342191111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8DB32-EC5F-6242-B332-5E65810DB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Desired End to End Behavior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4BFF9B9-3608-1341-AB61-B683D985E372}"/>
              </a:ext>
            </a:extLst>
          </p:cNvPr>
          <p:cNvSpPr/>
          <p:nvPr/>
        </p:nvSpPr>
        <p:spPr bwMode="auto">
          <a:xfrm>
            <a:off x="363421" y="1801979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gNB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65D2CD-D5DE-144D-A4D7-9AEB8DEE4C5A}"/>
              </a:ext>
            </a:extLst>
          </p:cNvPr>
          <p:cNvSpPr/>
          <p:nvPr/>
        </p:nvSpPr>
        <p:spPr bwMode="auto">
          <a:xfrm>
            <a:off x="7699793" y="1801979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UPF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F731D5B-4C90-2F47-8296-66934F74E402}"/>
              </a:ext>
            </a:extLst>
          </p:cNvPr>
          <p:cNvSpPr/>
          <p:nvPr/>
        </p:nvSpPr>
        <p:spPr bwMode="auto">
          <a:xfrm>
            <a:off x="2808878" y="1801979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Transport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Arial" charset="0"/>
              </a:rPr>
              <a:t>Node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D427DF4-6BC5-144F-9A78-ECF905A3082F}"/>
              </a:ext>
            </a:extLst>
          </p:cNvPr>
          <p:cNvSpPr/>
          <p:nvPr/>
        </p:nvSpPr>
        <p:spPr bwMode="auto">
          <a:xfrm>
            <a:off x="5254335" y="1801979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Transport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Arial" charset="0"/>
              </a:rPr>
              <a:t>Node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B62121B-D286-5C43-AE40-392658020A35}"/>
              </a:ext>
            </a:extLst>
          </p:cNvPr>
          <p:cNvSpPr/>
          <p:nvPr/>
        </p:nvSpPr>
        <p:spPr bwMode="auto">
          <a:xfrm>
            <a:off x="1463982" y="2225788"/>
            <a:ext cx="6156018" cy="201706"/>
          </a:xfrm>
          <a:prstGeom prst="rect">
            <a:avLst/>
          </a:prstGeom>
          <a:solidFill>
            <a:srgbClr val="FF0000">
              <a:alpha val="16863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Slice B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35BFCAF-D2EB-F14D-A2EA-054A03653B84}"/>
              </a:ext>
            </a:extLst>
          </p:cNvPr>
          <p:cNvSpPr/>
          <p:nvPr/>
        </p:nvSpPr>
        <p:spPr bwMode="auto">
          <a:xfrm>
            <a:off x="1463982" y="1931014"/>
            <a:ext cx="6156018" cy="201706"/>
          </a:xfrm>
          <a:prstGeom prst="rect">
            <a:avLst/>
          </a:prstGeom>
          <a:solidFill>
            <a:srgbClr val="FF0000">
              <a:alpha val="16863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Slice A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EE7B012-EBEE-144A-8C95-57BC69EEB0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2852507"/>
            <a:ext cx="8388350" cy="857250"/>
          </a:xfrm>
        </p:spPr>
        <p:txBody>
          <a:bodyPr/>
          <a:lstStyle/>
          <a:p>
            <a:r>
              <a:rPr lang="en-US" sz="1400" dirty="0" err="1"/>
              <a:t>gNB</a:t>
            </a:r>
            <a:r>
              <a:rPr lang="en-US" sz="1400" dirty="0"/>
              <a:t> (or UPF, CU, or DU) maps 5QI to outer DSCP and defines end to end transport behavior based on 5QI and Slice information</a:t>
            </a:r>
          </a:p>
          <a:p>
            <a:r>
              <a:rPr lang="en-US" sz="1400" dirty="0"/>
              <a:t>Transport nodes behaves based on </a:t>
            </a:r>
            <a:r>
              <a:rPr lang="en-US" sz="1400" dirty="0" err="1"/>
              <a:t>gNB</a:t>
            </a:r>
            <a:r>
              <a:rPr lang="en-US" sz="1400" dirty="0"/>
              <a:t> definition</a:t>
            </a:r>
          </a:p>
        </p:txBody>
      </p:sp>
    </p:spTree>
    <p:extLst>
      <p:ext uri="{BB962C8B-B14F-4D97-AF65-F5344CB8AC3E}">
        <p14:creationId xmlns:p14="http://schemas.microsoft.com/office/powerpoint/2010/main" val="193578516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E273E0D3-E463-BB49-989A-C86DAAAB3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 Between User Plane and Transport </a:t>
            </a:r>
            <a:endParaRPr lang="en-US" alt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001896F-D939-B149-852F-F13D28819465}"/>
              </a:ext>
            </a:extLst>
          </p:cNvPr>
          <p:cNvSpPr/>
          <p:nvPr/>
        </p:nvSpPr>
        <p:spPr bwMode="auto">
          <a:xfrm>
            <a:off x="961465" y="2017059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gNB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44745A-6B68-724E-A28B-055034EABABF}"/>
              </a:ext>
            </a:extLst>
          </p:cNvPr>
          <p:cNvSpPr/>
          <p:nvPr/>
        </p:nvSpPr>
        <p:spPr bwMode="auto">
          <a:xfrm>
            <a:off x="3814482" y="2017059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UPF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5CBB89-0FBD-A14B-898E-96BCBE148E25}"/>
              </a:ext>
            </a:extLst>
          </p:cNvPr>
          <p:cNvSpPr/>
          <p:nvPr/>
        </p:nvSpPr>
        <p:spPr bwMode="auto">
          <a:xfrm>
            <a:off x="6685429" y="2017059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UPF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76B80DE-54FF-EC4A-9CDB-E792DA948DF1}"/>
              </a:ext>
            </a:extLst>
          </p:cNvPr>
          <p:cNvSpPr/>
          <p:nvPr/>
        </p:nvSpPr>
        <p:spPr bwMode="auto">
          <a:xfrm>
            <a:off x="2057400" y="2279276"/>
            <a:ext cx="1707776" cy="20170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3A108CE-5950-914E-B451-BDE58BFBA613}"/>
              </a:ext>
            </a:extLst>
          </p:cNvPr>
          <p:cNvSpPr/>
          <p:nvPr/>
        </p:nvSpPr>
        <p:spPr bwMode="auto">
          <a:xfrm>
            <a:off x="4907055" y="2279276"/>
            <a:ext cx="1707776" cy="20170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N9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2D3FCC6-ECB0-6142-99D0-77E36E6BBA79}"/>
              </a:ext>
            </a:extLst>
          </p:cNvPr>
          <p:cNvSpPr/>
          <p:nvPr/>
        </p:nvSpPr>
        <p:spPr bwMode="auto">
          <a:xfrm>
            <a:off x="961465" y="2977122"/>
            <a:ext cx="1021976" cy="7059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Far Edge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A5E7D95-807C-4041-8299-FD3BE3A52779}"/>
              </a:ext>
            </a:extLst>
          </p:cNvPr>
          <p:cNvSpPr/>
          <p:nvPr/>
        </p:nvSpPr>
        <p:spPr bwMode="auto">
          <a:xfrm>
            <a:off x="3814482" y="2977122"/>
            <a:ext cx="1021976" cy="7059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Edge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88546A-5F5D-2048-B14C-F2C5CB98EAFA}"/>
              </a:ext>
            </a:extLst>
          </p:cNvPr>
          <p:cNvSpPr/>
          <p:nvPr/>
        </p:nvSpPr>
        <p:spPr bwMode="auto">
          <a:xfrm>
            <a:off x="6685429" y="2977122"/>
            <a:ext cx="1021976" cy="7059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DC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90AFF71-DE9A-5540-9520-E97FDABD4D09}"/>
              </a:ext>
            </a:extLst>
          </p:cNvPr>
          <p:cNvSpPr/>
          <p:nvPr/>
        </p:nvSpPr>
        <p:spPr bwMode="auto">
          <a:xfrm>
            <a:off x="2057400" y="3239339"/>
            <a:ext cx="1707776" cy="201706"/>
          </a:xfrm>
          <a:prstGeom prst="rect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xHaul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1629FCD-AED2-E04D-BF42-6498BD579C28}"/>
              </a:ext>
            </a:extLst>
          </p:cNvPr>
          <p:cNvSpPr/>
          <p:nvPr/>
        </p:nvSpPr>
        <p:spPr bwMode="auto">
          <a:xfrm>
            <a:off x="4907055" y="3239339"/>
            <a:ext cx="1707776" cy="201706"/>
          </a:xfrm>
          <a:prstGeom prst="rect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VPN</a:t>
            </a:r>
          </a:p>
        </p:txBody>
      </p:sp>
      <p:sp>
        <p:nvSpPr>
          <p:cNvPr id="4" name="Up-Down Arrow 3">
            <a:extLst>
              <a:ext uri="{FF2B5EF4-FFF2-40B4-BE49-F238E27FC236}">
                <a16:creationId xmlns:a16="http://schemas.microsoft.com/office/drawing/2014/main" id="{960895DE-86D6-AA49-85A7-A7AF6A700645}"/>
              </a:ext>
            </a:extLst>
          </p:cNvPr>
          <p:cNvSpPr/>
          <p:nvPr/>
        </p:nvSpPr>
        <p:spPr bwMode="auto">
          <a:xfrm>
            <a:off x="3380259" y="2577771"/>
            <a:ext cx="248771" cy="564777"/>
          </a:xfrm>
          <a:prstGeom prst="up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Up-Down Arrow 14">
            <a:extLst>
              <a:ext uri="{FF2B5EF4-FFF2-40B4-BE49-F238E27FC236}">
                <a16:creationId xmlns:a16="http://schemas.microsoft.com/office/drawing/2014/main" id="{0BC73260-26E1-E94C-BFB0-98597BA3189D}"/>
              </a:ext>
            </a:extLst>
          </p:cNvPr>
          <p:cNvSpPr/>
          <p:nvPr/>
        </p:nvSpPr>
        <p:spPr bwMode="auto">
          <a:xfrm>
            <a:off x="6276974" y="2577771"/>
            <a:ext cx="248771" cy="564777"/>
          </a:xfrm>
          <a:prstGeom prst="up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2498F3-CA36-6B4B-87EA-13DFCFE0C153}"/>
              </a:ext>
            </a:extLst>
          </p:cNvPr>
          <p:cNvSpPr txBox="1"/>
          <p:nvPr/>
        </p:nvSpPr>
        <p:spPr>
          <a:xfrm>
            <a:off x="2027143" y="2730901"/>
            <a:ext cx="1399742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Behavioral Mapping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8AB111-53C0-734F-8979-FB0F60E993D8}"/>
              </a:ext>
            </a:extLst>
          </p:cNvPr>
          <p:cNvSpPr txBox="1"/>
          <p:nvPr/>
        </p:nvSpPr>
        <p:spPr>
          <a:xfrm>
            <a:off x="4937557" y="2747772"/>
            <a:ext cx="1399742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Behavioral Mapping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C4774-4901-C54A-BD9B-3652B270A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N3/N9 and transport QoS mapping 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5E783AB-2410-8240-A2A8-351FEEDF9EA7}"/>
              </a:ext>
            </a:extLst>
          </p:cNvPr>
          <p:cNvSpPr/>
          <p:nvPr/>
        </p:nvSpPr>
        <p:spPr bwMode="auto">
          <a:xfrm>
            <a:off x="1808980" y="2622250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gNB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87F8D408-D24A-0F42-808C-3EB9AA94A27A}"/>
              </a:ext>
            </a:extLst>
          </p:cNvPr>
          <p:cNvSpPr/>
          <p:nvPr/>
        </p:nvSpPr>
        <p:spPr bwMode="auto">
          <a:xfrm>
            <a:off x="4661997" y="2622250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UPF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1826AB7D-84D9-744C-9A0D-0380530AE598}"/>
              </a:ext>
            </a:extLst>
          </p:cNvPr>
          <p:cNvSpPr/>
          <p:nvPr/>
        </p:nvSpPr>
        <p:spPr bwMode="auto">
          <a:xfrm>
            <a:off x="7532944" y="2622250"/>
            <a:ext cx="1021976" cy="70597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UPF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9294CAF-9EF2-EA4F-BBB7-6824D49A50F6}"/>
              </a:ext>
            </a:extLst>
          </p:cNvPr>
          <p:cNvSpPr/>
          <p:nvPr/>
        </p:nvSpPr>
        <p:spPr bwMode="auto">
          <a:xfrm>
            <a:off x="2915018" y="2959077"/>
            <a:ext cx="1707776" cy="20170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N3 Slice A’’ (DSCP)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6EF63ED9-7301-DB48-94B2-5481AF5D482D}"/>
              </a:ext>
            </a:extLst>
          </p:cNvPr>
          <p:cNvSpPr/>
          <p:nvPr/>
        </p:nvSpPr>
        <p:spPr bwMode="auto">
          <a:xfrm>
            <a:off x="5764673" y="2959077"/>
            <a:ext cx="1707776" cy="20170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N9 Slice A’’  (DSCP)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25E82B40-F3B7-F543-8162-8B1CFA97D696}"/>
              </a:ext>
            </a:extLst>
          </p:cNvPr>
          <p:cNvSpPr/>
          <p:nvPr/>
        </p:nvSpPr>
        <p:spPr bwMode="auto">
          <a:xfrm>
            <a:off x="1808980" y="3582313"/>
            <a:ext cx="1021976" cy="7059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Far Edge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F277DF5E-1A3F-2943-BA59-61E7E741B7D0}"/>
              </a:ext>
            </a:extLst>
          </p:cNvPr>
          <p:cNvSpPr/>
          <p:nvPr/>
        </p:nvSpPr>
        <p:spPr bwMode="auto">
          <a:xfrm>
            <a:off x="7532944" y="3582313"/>
            <a:ext cx="1021976" cy="7059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DC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EC153BDF-F60A-F547-91E7-D7C003628CA2}"/>
              </a:ext>
            </a:extLst>
          </p:cNvPr>
          <p:cNvSpPr/>
          <p:nvPr/>
        </p:nvSpPr>
        <p:spPr bwMode="auto">
          <a:xfrm>
            <a:off x="2904915" y="3844530"/>
            <a:ext cx="1707776" cy="201706"/>
          </a:xfrm>
          <a:prstGeom prst="rect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On-Path Queues (DSCP)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6C044DC-7F07-E046-844B-2E7B70E4732C}"/>
              </a:ext>
            </a:extLst>
          </p:cNvPr>
          <p:cNvSpPr/>
          <p:nvPr/>
        </p:nvSpPr>
        <p:spPr bwMode="auto">
          <a:xfrm>
            <a:off x="5754570" y="3844530"/>
            <a:ext cx="1707776" cy="201706"/>
          </a:xfrm>
          <a:prstGeom prst="rect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On-Path Queues (DSCP)</a:t>
            </a:r>
          </a:p>
        </p:txBody>
      </p:sp>
      <p:sp>
        <p:nvSpPr>
          <p:cNvPr id="118" name="Up-Down Arrow 117">
            <a:extLst>
              <a:ext uri="{FF2B5EF4-FFF2-40B4-BE49-F238E27FC236}">
                <a16:creationId xmlns:a16="http://schemas.microsoft.com/office/drawing/2014/main" id="{B24FE022-C150-8444-A3FB-DCA89242F92F}"/>
              </a:ext>
            </a:extLst>
          </p:cNvPr>
          <p:cNvSpPr/>
          <p:nvPr/>
        </p:nvSpPr>
        <p:spPr bwMode="auto">
          <a:xfrm>
            <a:off x="4227774" y="3182962"/>
            <a:ext cx="248771" cy="564777"/>
          </a:xfrm>
          <a:prstGeom prst="up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Up-Down Arrow 118">
            <a:extLst>
              <a:ext uri="{FF2B5EF4-FFF2-40B4-BE49-F238E27FC236}">
                <a16:creationId xmlns:a16="http://schemas.microsoft.com/office/drawing/2014/main" id="{1D4A01D8-66DF-4F46-B022-56766BBEF5A1}"/>
              </a:ext>
            </a:extLst>
          </p:cNvPr>
          <p:cNvSpPr/>
          <p:nvPr/>
        </p:nvSpPr>
        <p:spPr bwMode="auto">
          <a:xfrm>
            <a:off x="7124489" y="3182962"/>
            <a:ext cx="248771" cy="564777"/>
          </a:xfrm>
          <a:prstGeom prst="up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44DE049-4CF0-0543-A0CA-626A3972941C}"/>
              </a:ext>
            </a:extLst>
          </p:cNvPr>
          <p:cNvSpPr txBox="1"/>
          <p:nvPr/>
        </p:nvSpPr>
        <p:spPr>
          <a:xfrm>
            <a:off x="3172100" y="3329291"/>
            <a:ext cx="1103187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DSCP Mapping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0508BF33-6E06-5746-91F6-305674040655}"/>
              </a:ext>
            </a:extLst>
          </p:cNvPr>
          <p:cNvSpPr txBox="1"/>
          <p:nvPr/>
        </p:nvSpPr>
        <p:spPr>
          <a:xfrm>
            <a:off x="6088958" y="3333595"/>
            <a:ext cx="1103187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DSCP Mapping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04020EF0-C090-D74F-AA1C-40D6F9322272}"/>
              </a:ext>
            </a:extLst>
          </p:cNvPr>
          <p:cNvSpPr/>
          <p:nvPr/>
        </p:nvSpPr>
        <p:spPr bwMode="auto">
          <a:xfrm>
            <a:off x="4661997" y="3582313"/>
            <a:ext cx="1021976" cy="7059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Edge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51C26987-2415-404B-8D30-BDE31C716480}"/>
              </a:ext>
            </a:extLst>
          </p:cNvPr>
          <p:cNvSpPr/>
          <p:nvPr/>
        </p:nvSpPr>
        <p:spPr bwMode="auto">
          <a:xfrm>
            <a:off x="2916703" y="2701050"/>
            <a:ext cx="1707776" cy="2017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N3 Slice A’ (DSCP)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3801E8F0-E9AA-2845-8DC3-CB8402A56E00}"/>
              </a:ext>
            </a:extLst>
          </p:cNvPr>
          <p:cNvSpPr/>
          <p:nvPr/>
        </p:nvSpPr>
        <p:spPr bwMode="auto">
          <a:xfrm>
            <a:off x="5766358" y="2701050"/>
            <a:ext cx="1707776" cy="2017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N9 Slice A’ (DSCP)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6B281099-C1BE-E24E-9CA2-5231CB6D2D88}"/>
              </a:ext>
            </a:extLst>
          </p:cNvPr>
          <p:cNvSpPr/>
          <p:nvPr/>
        </p:nvSpPr>
        <p:spPr bwMode="auto">
          <a:xfrm>
            <a:off x="511518" y="1472321"/>
            <a:ext cx="1171106" cy="201706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N3 Slice B (QFI)</a:t>
            </a: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31A5BD2B-99C5-7144-B295-353A0A037B55}"/>
              </a:ext>
            </a:extLst>
          </p:cNvPr>
          <p:cNvSpPr/>
          <p:nvPr/>
        </p:nvSpPr>
        <p:spPr bwMode="auto">
          <a:xfrm>
            <a:off x="513203" y="1214294"/>
            <a:ext cx="1171106" cy="20170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N3 Slice A (QFI)</a:t>
            </a:r>
          </a:p>
        </p:txBody>
      </p:sp>
      <p:sp>
        <p:nvSpPr>
          <p:cNvPr id="127" name="Up-Down Arrow 126">
            <a:extLst>
              <a:ext uri="{FF2B5EF4-FFF2-40B4-BE49-F238E27FC236}">
                <a16:creationId xmlns:a16="http://schemas.microsoft.com/office/drawing/2014/main" id="{34F2C21A-5DFC-E54C-BD1F-E77A3B97D6EB}"/>
              </a:ext>
            </a:extLst>
          </p:cNvPr>
          <p:cNvSpPr/>
          <p:nvPr/>
        </p:nvSpPr>
        <p:spPr bwMode="auto">
          <a:xfrm>
            <a:off x="1892875" y="1945181"/>
            <a:ext cx="248771" cy="564777"/>
          </a:xfrm>
          <a:prstGeom prst="upDownArrow">
            <a:avLst/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F0D7F4EC-8F82-134D-A82A-DD6FE57BC371}"/>
              </a:ext>
            </a:extLst>
          </p:cNvPr>
          <p:cNvSpPr txBox="1"/>
          <p:nvPr/>
        </p:nvSpPr>
        <p:spPr>
          <a:xfrm>
            <a:off x="790090" y="2102904"/>
            <a:ext cx="960519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QFI Mapping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165BC38C-55CF-2E44-8AC9-22D8FCEEB636}"/>
              </a:ext>
            </a:extLst>
          </p:cNvPr>
          <p:cNvSpPr/>
          <p:nvPr/>
        </p:nvSpPr>
        <p:spPr bwMode="auto">
          <a:xfrm>
            <a:off x="1798862" y="1103030"/>
            <a:ext cx="1021976" cy="70597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RRH</a:t>
            </a:r>
          </a:p>
        </p:txBody>
      </p:sp>
    </p:spTree>
    <p:extLst>
      <p:ext uri="{BB962C8B-B14F-4D97-AF65-F5344CB8AC3E}">
        <p14:creationId xmlns:p14="http://schemas.microsoft.com/office/powerpoint/2010/main" val="44965174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E273E0D3-E463-BB49-989A-C86DAAAB3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RAN-Transport Interaction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03FD1CA2-3B1D-B244-AF68-5748D1D06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622675"/>
          </a:xfrm>
        </p:spPr>
        <p:txBody>
          <a:bodyPr/>
          <a:lstStyle/>
          <a:p>
            <a:r>
              <a:rPr lang="en-US" sz="1600" dirty="0"/>
              <a:t>In current architecture there is very limited interaction between RAN and Transport network</a:t>
            </a:r>
          </a:p>
          <a:p>
            <a:pPr lvl="1"/>
            <a:r>
              <a:rPr lang="en-US" sz="1000" dirty="0"/>
              <a:t>It is limited to outer IP header of the packet. </a:t>
            </a:r>
          </a:p>
          <a:p>
            <a:pPr lvl="1"/>
            <a:r>
              <a:rPr lang="en-US" sz="1000" dirty="0"/>
              <a:t>Transport network can use only IP addressing concept and QOS concept in DCSP field to alter behavior</a:t>
            </a:r>
          </a:p>
          <a:p>
            <a:pPr lvl="1"/>
            <a:r>
              <a:rPr lang="en-US" sz="1000" dirty="0"/>
              <a:t>For upstream traffic destination IP address and QOS mapping can define traffic separation on transport network</a:t>
            </a:r>
          </a:p>
          <a:p>
            <a:pPr lvl="1"/>
            <a:r>
              <a:rPr lang="en-US" sz="1000" dirty="0"/>
              <a:t>For downstream traffic only delineation of different SLA required only QOS mapping of 5QI to DSCP can be used </a:t>
            </a:r>
          </a:p>
          <a:p>
            <a:r>
              <a:rPr lang="en-US" sz="1400" dirty="0"/>
              <a:t>Such approach is obviously insufficient for network slicing concept</a:t>
            </a:r>
          </a:p>
          <a:p>
            <a:pPr lvl="1"/>
            <a:r>
              <a:rPr lang="en-US" sz="1000" dirty="0"/>
              <a:t>UPF and CU needs more control of transport network behavior</a:t>
            </a:r>
          </a:p>
          <a:p>
            <a:pPr lvl="1"/>
            <a:r>
              <a:rPr lang="en-US" sz="1000" dirty="0"/>
              <a:t>It needs to include transport network slice selection</a:t>
            </a:r>
          </a:p>
          <a:p>
            <a:pPr lvl="1"/>
            <a:r>
              <a:rPr lang="en-US" sz="1000" dirty="0"/>
              <a:t>UPF and </a:t>
            </a:r>
            <a:r>
              <a:rPr lang="en-US" sz="1000" dirty="0" err="1"/>
              <a:t>gNB</a:t>
            </a:r>
            <a:r>
              <a:rPr lang="en-US" sz="1000" dirty="0"/>
              <a:t> needs to be capable of defining transport network behavior using different behavioral models </a:t>
            </a:r>
          </a:p>
          <a:p>
            <a:pPr lvl="1"/>
            <a:r>
              <a:rPr lang="en-US" sz="1000" dirty="0"/>
              <a:t>RAN network needs to be capable to define end to end transport behavior, not only hop by hop transport behavior</a:t>
            </a:r>
          </a:p>
          <a:p>
            <a:r>
              <a:rPr lang="en-US" sz="1400" dirty="0"/>
              <a:t>This behavior needs to be consistently defined across all </a:t>
            </a:r>
            <a:r>
              <a:rPr lang="en-US" sz="1400" dirty="0" err="1"/>
              <a:t>dataplane</a:t>
            </a:r>
            <a:r>
              <a:rPr lang="en-US" sz="1400" dirty="0"/>
              <a:t> interfaces where network slicing is relevant</a:t>
            </a:r>
          </a:p>
        </p:txBody>
      </p:sp>
    </p:spTree>
    <p:extLst>
      <p:ext uri="{BB962C8B-B14F-4D97-AF65-F5344CB8AC3E}">
        <p14:creationId xmlns:p14="http://schemas.microsoft.com/office/powerpoint/2010/main" val="363667044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E273E0D3-E463-BB49-989A-C86DAAAB3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 Between User Plane and Transport </a:t>
            </a:r>
            <a:endParaRPr lang="en-US" altLang="en-US" dirty="0"/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03FD1CA2-3B1D-B244-AF68-5748D1D06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622675"/>
          </a:xfrm>
        </p:spPr>
        <p:txBody>
          <a:bodyPr/>
          <a:lstStyle/>
          <a:p>
            <a:r>
              <a:rPr lang="en-US" sz="1600" dirty="0"/>
              <a:t>Transport Management System needs to map the 5G System features and SLA to routing and switching. For example:</a:t>
            </a:r>
          </a:p>
          <a:p>
            <a:pPr lvl="1"/>
            <a:r>
              <a:rPr lang="en-US" sz="1400" dirty="0"/>
              <a:t>Concept of a slice at a transport level is a configuration that maps VLAN, IP addresses or header markings to a routing and QoS profile that meets the SLA</a:t>
            </a:r>
          </a:p>
          <a:p>
            <a:pPr lvl="2"/>
            <a:r>
              <a:rPr lang="en-US" sz="1200" dirty="0"/>
              <a:t>The UPF has the slice information.  Can it not convey this to the N6, N9, F1 and N3 transport?</a:t>
            </a:r>
          </a:p>
          <a:p>
            <a:pPr lvl="2"/>
            <a:r>
              <a:rPr lang="en-US" sz="1200" dirty="0"/>
              <a:t>With virtualization being used across different domains – instead of having disparate domains – can the 3GPP domain convey intent of packets towards the other domains?</a:t>
            </a:r>
          </a:p>
          <a:p>
            <a:pPr lvl="1"/>
            <a:r>
              <a:rPr lang="en-US" sz="1400" dirty="0"/>
              <a:t>URLLC requires low latency and high availability.  The transport for F1, N3, N9 and N6 does not know the PDN is a URLLC PDN unless there is local configuration on the transport entities.</a:t>
            </a:r>
          </a:p>
          <a:p>
            <a:pPr lvl="2"/>
            <a:r>
              <a:rPr lang="en-US" sz="1200" dirty="0"/>
              <a:t>The UPF has the URLLC information.  Can it not convey this to the N6, N9 and N3 transport?</a:t>
            </a:r>
          </a:p>
          <a:p>
            <a:pPr lvl="2"/>
            <a:r>
              <a:rPr lang="en-US" sz="1200" dirty="0"/>
              <a:t>Local Configuration on transport entities can be cumbersome and providing the intent of the packet within the packet to program and make intelligent routing decisions could be useful</a:t>
            </a:r>
          </a:p>
          <a:p>
            <a:pPr lvl="1"/>
            <a:r>
              <a:rPr lang="en-US" sz="1400" dirty="0"/>
              <a:t>Mobility requires the efficient routing of user plane packets</a:t>
            </a:r>
          </a:p>
          <a:p>
            <a:pPr lvl="1"/>
            <a:r>
              <a:rPr lang="en-US" sz="1400" dirty="0"/>
              <a:t>As more use cases require flexibility of user plane and ability to steer packets mid-path – tunneling adds inflexibility and requires extensive pre-knowledge of use cases and packet path</a:t>
            </a:r>
          </a:p>
        </p:txBody>
      </p:sp>
    </p:spTree>
    <p:extLst>
      <p:ext uri="{BB962C8B-B14F-4D97-AF65-F5344CB8AC3E}">
        <p14:creationId xmlns:p14="http://schemas.microsoft.com/office/powerpoint/2010/main" val="214303193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C4774-4901-C54A-BD9B-3652B270A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N3/N9 and transport QoS mapping 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BBD5B7D-0688-9A4D-BE37-37058B95292F}"/>
              </a:ext>
            </a:extLst>
          </p:cNvPr>
          <p:cNvSpPr/>
          <p:nvPr/>
        </p:nvSpPr>
        <p:spPr>
          <a:xfrm>
            <a:off x="286456" y="3453471"/>
            <a:ext cx="8386263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 eaLnBrk="1" hangingPunct="1">
              <a:spcBef>
                <a:spcPct val="20000"/>
              </a:spcBef>
              <a:buBlip>
                <a:blip r:embed="rId2"/>
              </a:buBlip>
            </a:pPr>
            <a:r>
              <a:rPr lang="en-US" sz="1600" dirty="0">
                <a:latin typeface="+mn-lt"/>
                <a:cs typeface="+mn-cs"/>
              </a:rPr>
              <a:t>Limited DSCP and </a:t>
            </a:r>
            <a:r>
              <a:rPr lang="en-US" sz="1600" dirty="0" err="1">
                <a:latin typeface="+mn-lt"/>
                <a:cs typeface="+mn-cs"/>
              </a:rPr>
              <a:t>ToS</a:t>
            </a:r>
            <a:r>
              <a:rPr lang="en-US" sz="1600" dirty="0">
                <a:latin typeface="+mn-lt"/>
                <a:cs typeface="+mn-cs"/>
              </a:rPr>
              <a:t> Bits compared to number of slices and individual QCI or QFI per slice</a:t>
            </a:r>
          </a:p>
          <a:p>
            <a:pPr marL="457200" indent="-457200" eaLnBrk="1" hangingPunct="1">
              <a:spcBef>
                <a:spcPct val="20000"/>
              </a:spcBef>
              <a:buBlip>
                <a:blip r:embed="rId2"/>
              </a:buBlip>
            </a:pPr>
            <a:r>
              <a:rPr lang="en-US" sz="1600" dirty="0">
                <a:latin typeface="+mn-lt"/>
                <a:cs typeface="+mn-cs"/>
              </a:rPr>
              <a:t>Eventually – all slices and flows could be mapped to same DSCP / </a:t>
            </a:r>
            <a:r>
              <a:rPr lang="en-US" sz="1600" dirty="0" err="1">
                <a:latin typeface="+mn-lt"/>
                <a:cs typeface="+mn-cs"/>
              </a:rPr>
              <a:t>ToS</a:t>
            </a:r>
            <a:r>
              <a:rPr lang="en-US" sz="1600" dirty="0">
                <a:latin typeface="+mn-lt"/>
                <a:cs typeface="+mn-cs"/>
              </a:rPr>
              <a:t> – thus limiting options and service differentiation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96A6394-FF1B-EC4C-8574-F6B609A93D7B}"/>
              </a:ext>
            </a:extLst>
          </p:cNvPr>
          <p:cNvGrpSpPr/>
          <p:nvPr/>
        </p:nvGrpSpPr>
        <p:grpSpPr>
          <a:xfrm>
            <a:off x="702452" y="1102941"/>
            <a:ext cx="6614336" cy="2352637"/>
            <a:chOff x="799222" y="1208073"/>
            <a:chExt cx="7152792" cy="3105813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A4AD59D-2720-EB49-BAA7-81E87A7C2C14}"/>
                </a:ext>
              </a:extLst>
            </p:cNvPr>
            <p:cNvSpPr/>
            <p:nvPr/>
          </p:nvSpPr>
          <p:spPr>
            <a:xfrm>
              <a:off x="4377659" y="3499613"/>
              <a:ext cx="685800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L1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0A1E00BC-246D-7A44-9B1A-E188B7679400}"/>
                </a:ext>
              </a:extLst>
            </p:cNvPr>
            <p:cNvSpPr/>
            <p:nvPr/>
          </p:nvSpPr>
          <p:spPr>
            <a:xfrm>
              <a:off x="4378990" y="3179880"/>
              <a:ext cx="685800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L2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2E07BB92-ADBE-E843-8193-A9A49074630C}"/>
                </a:ext>
              </a:extLst>
            </p:cNvPr>
            <p:cNvSpPr/>
            <p:nvPr/>
          </p:nvSpPr>
          <p:spPr>
            <a:xfrm>
              <a:off x="4374534" y="2860148"/>
              <a:ext cx="685800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IP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C5B7119E-C70D-454F-90A6-B9FE7D5EADB7}"/>
                </a:ext>
              </a:extLst>
            </p:cNvPr>
            <p:cNvSpPr/>
            <p:nvPr/>
          </p:nvSpPr>
          <p:spPr>
            <a:xfrm>
              <a:off x="4376866" y="2414204"/>
              <a:ext cx="685800" cy="44594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GTP-U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EF0024E1-A9A8-E34B-A4C2-15E114CAA59A}"/>
                </a:ext>
              </a:extLst>
            </p:cNvPr>
            <p:cNvSpPr/>
            <p:nvPr/>
          </p:nvSpPr>
          <p:spPr>
            <a:xfrm>
              <a:off x="807919" y="2434696"/>
              <a:ext cx="784203" cy="1363073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Access Network Protocol Layers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FF7584D1-6B1A-C044-8E1B-2D2CC2524BFD}"/>
                </a:ext>
              </a:extLst>
            </p:cNvPr>
            <p:cNvSpPr/>
            <p:nvPr/>
          </p:nvSpPr>
          <p:spPr>
            <a:xfrm>
              <a:off x="1988645" y="2416171"/>
              <a:ext cx="682193" cy="140304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Access Network Protocol Layers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FF386982-EDEF-CB48-B873-519F47F409C2}"/>
                </a:ext>
              </a:extLst>
            </p:cNvPr>
            <p:cNvSpPr/>
            <p:nvPr/>
          </p:nvSpPr>
          <p:spPr>
            <a:xfrm>
              <a:off x="2667921" y="3501784"/>
              <a:ext cx="685800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L1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A2507FA-231A-2A47-8504-532CFF71ECF5}"/>
                </a:ext>
              </a:extLst>
            </p:cNvPr>
            <p:cNvSpPr/>
            <p:nvPr/>
          </p:nvSpPr>
          <p:spPr>
            <a:xfrm>
              <a:off x="2670838" y="3182051"/>
              <a:ext cx="685800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L2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4CA28FA5-D6D4-814D-92B5-44227251D421}"/>
                </a:ext>
              </a:extLst>
            </p:cNvPr>
            <p:cNvSpPr/>
            <p:nvPr/>
          </p:nvSpPr>
          <p:spPr>
            <a:xfrm>
              <a:off x="2665590" y="2862318"/>
              <a:ext cx="685800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UDP / IP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B86018E8-2DDF-7349-B6FF-E23B1DB18E3E}"/>
                </a:ext>
              </a:extLst>
            </p:cNvPr>
            <p:cNvSpPr/>
            <p:nvPr/>
          </p:nvSpPr>
          <p:spPr>
            <a:xfrm>
              <a:off x="2667921" y="2416375"/>
              <a:ext cx="685800" cy="44594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GTP-U</a:t>
              </a:r>
            </a:p>
          </p:txBody>
        </p:sp>
        <p:sp>
          <p:nvSpPr>
            <p:cNvPr id="68" name="Triangle 67">
              <a:extLst>
                <a:ext uri="{FF2B5EF4-FFF2-40B4-BE49-F238E27FC236}">
                  <a16:creationId xmlns:a16="http://schemas.microsoft.com/office/drawing/2014/main" id="{A3D271BE-90A7-A04E-A9B9-087DAAC9BA18}"/>
                </a:ext>
              </a:extLst>
            </p:cNvPr>
            <p:cNvSpPr/>
            <p:nvPr/>
          </p:nvSpPr>
          <p:spPr>
            <a:xfrm rot="10800000">
              <a:off x="1975894" y="2409858"/>
              <a:ext cx="1396265" cy="239800"/>
            </a:xfrm>
            <a:prstGeom prst="triangl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/>
              <a:endParaRPr lang="en-US" sz="700" dirty="0">
                <a:solidFill>
                  <a:srgbClr val="0432FF"/>
                </a:solidFill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181E2380-6CD8-3446-AE0F-CD2CE3C9CEC4}"/>
                </a:ext>
              </a:extLst>
            </p:cNvPr>
            <p:cNvSpPr txBox="1"/>
            <p:nvPr/>
          </p:nvSpPr>
          <p:spPr>
            <a:xfrm>
              <a:off x="2489488" y="2406196"/>
              <a:ext cx="387990" cy="190315"/>
            </a:xfrm>
            <a:prstGeom prst="rect">
              <a:avLst/>
            </a:prstGeom>
            <a:no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8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600">
                  <a:solidFill>
                    <a:srgbClr val="0432FF"/>
                  </a:solidFill>
                </a:rPr>
                <a:t>Relay</a:t>
              </a:r>
              <a:endParaRPr lang="en-US" sz="600" dirty="0">
                <a:solidFill>
                  <a:srgbClr val="0432FF"/>
                </a:solidFill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AC2D2F72-BEAD-A24D-B2B9-39DDE05C2DF6}"/>
                </a:ext>
              </a:extLst>
            </p:cNvPr>
            <p:cNvSpPr/>
            <p:nvPr/>
          </p:nvSpPr>
          <p:spPr>
            <a:xfrm>
              <a:off x="801680" y="2111026"/>
              <a:ext cx="791471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PDU Layer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C6FE42AA-1354-E249-96A1-A0BA5E1D2E5B}"/>
                </a:ext>
              </a:extLst>
            </p:cNvPr>
            <p:cNvSpPr/>
            <p:nvPr/>
          </p:nvSpPr>
          <p:spPr>
            <a:xfrm>
              <a:off x="3691009" y="3497442"/>
              <a:ext cx="685800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L1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B86E5E08-2953-CC4E-8099-E27D24D58D6D}"/>
                </a:ext>
              </a:extLst>
            </p:cNvPr>
            <p:cNvSpPr/>
            <p:nvPr/>
          </p:nvSpPr>
          <p:spPr>
            <a:xfrm>
              <a:off x="3692586" y="3177709"/>
              <a:ext cx="685800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L2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FCC0B6EE-9D3D-FC47-8BDE-72CD85473EE9}"/>
                </a:ext>
              </a:extLst>
            </p:cNvPr>
            <p:cNvSpPr/>
            <p:nvPr/>
          </p:nvSpPr>
          <p:spPr>
            <a:xfrm>
              <a:off x="3692585" y="2857977"/>
              <a:ext cx="685800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UDP / IP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BB5D675D-76A7-4141-BF6D-710094598C3E}"/>
                </a:ext>
              </a:extLst>
            </p:cNvPr>
            <p:cNvSpPr/>
            <p:nvPr/>
          </p:nvSpPr>
          <p:spPr>
            <a:xfrm>
              <a:off x="3691009" y="2412033"/>
              <a:ext cx="685800" cy="44594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GTP-U</a:t>
              </a:r>
            </a:p>
          </p:txBody>
        </p:sp>
        <p:sp>
          <p:nvSpPr>
            <p:cNvPr id="75" name="Triangle 74">
              <a:extLst>
                <a:ext uri="{FF2B5EF4-FFF2-40B4-BE49-F238E27FC236}">
                  <a16:creationId xmlns:a16="http://schemas.microsoft.com/office/drawing/2014/main" id="{EDEABC86-6071-D245-8005-A54A4E548F78}"/>
                </a:ext>
              </a:extLst>
            </p:cNvPr>
            <p:cNvSpPr/>
            <p:nvPr/>
          </p:nvSpPr>
          <p:spPr>
            <a:xfrm rot="10800000">
              <a:off x="3684839" y="2414201"/>
              <a:ext cx="1396265" cy="239800"/>
            </a:xfrm>
            <a:prstGeom prst="triangl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/>
              <a:endParaRPr lang="en-US" sz="700" dirty="0">
                <a:solidFill>
                  <a:srgbClr val="0432FF"/>
                </a:solidFill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4BB191BA-9722-6342-9DA3-49011B163C56}"/>
                </a:ext>
              </a:extLst>
            </p:cNvPr>
            <p:cNvSpPr txBox="1"/>
            <p:nvPr/>
          </p:nvSpPr>
          <p:spPr>
            <a:xfrm>
              <a:off x="4198433" y="2410540"/>
              <a:ext cx="387990" cy="190315"/>
            </a:xfrm>
            <a:prstGeom prst="rect">
              <a:avLst/>
            </a:prstGeom>
            <a:no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8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600" dirty="0">
                  <a:solidFill>
                    <a:srgbClr val="0432FF"/>
                  </a:solidFill>
                </a:rPr>
                <a:t>Relay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AD89F903-A8FA-2744-ADA5-CB0D169D7D53}"/>
                </a:ext>
              </a:extLst>
            </p:cNvPr>
            <p:cNvSpPr/>
            <p:nvPr/>
          </p:nvSpPr>
          <p:spPr>
            <a:xfrm>
              <a:off x="6346512" y="3508985"/>
              <a:ext cx="692488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L1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2CFA56B8-3813-984A-820C-9868F4B19A3F}"/>
                </a:ext>
              </a:extLst>
            </p:cNvPr>
            <p:cNvSpPr/>
            <p:nvPr/>
          </p:nvSpPr>
          <p:spPr>
            <a:xfrm>
              <a:off x="6355218" y="3183314"/>
              <a:ext cx="690357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L2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7FF73008-C1CA-9C4A-AE85-AFCA2E253835}"/>
                </a:ext>
              </a:extLst>
            </p:cNvPr>
            <p:cNvSpPr/>
            <p:nvPr/>
          </p:nvSpPr>
          <p:spPr>
            <a:xfrm>
              <a:off x="6356700" y="2411278"/>
              <a:ext cx="688226" cy="77203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IP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2BFF3642-1F2F-4D49-9539-632BB68423B6}"/>
                </a:ext>
              </a:extLst>
            </p:cNvPr>
            <p:cNvSpPr/>
            <p:nvPr/>
          </p:nvSpPr>
          <p:spPr>
            <a:xfrm>
              <a:off x="5669573" y="3507390"/>
              <a:ext cx="688716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L1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1E266494-C45C-E94C-A2BC-8A106E5C4B7F}"/>
                </a:ext>
              </a:extLst>
            </p:cNvPr>
            <p:cNvSpPr/>
            <p:nvPr/>
          </p:nvSpPr>
          <p:spPr>
            <a:xfrm>
              <a:off x="5669573" y="3181143"/>
              <a:ext cx="682129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L2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48A10AF1-475F-284A-8C87-51C8EC445F4C}"/>
                </a:ext>
              </a:extLst>
            </p:cNvPr>
            <p:cNvSpPr/>
            <p:nvPr/>
          </p:nvSpPr>
          <p:spPr>
            <a:xfrm>
              <a:off x="5667378" y="2861410"/>
              <a:ext cx="684319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IP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9D9B8DFA-545E-E044-B299-9740870BE592}"/>
                </a:ext>
              </a:extLst>
            </p:cNvPr>
            <p:cNvSpPr/>
            <p:nvPr/>
          </p:nvSpPr>
          <p:spPr>
            <a:xfrm>
              <a:off x="5665801" y="2415467"/>
              <a:ext cx="688226" cy="44594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GTP-U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696BDD64-9D56-B148-9024-391D82208B66}"/>
                </a:ext>
              </a:extLst>
            </p:cNvPr>
            <p:cNvSpPr txBox="1"/>
            <p:nvPr/>
          </p:nvSpPr>
          <p:spPr>
            <a:xfrm>
              <a:off x="988199" y="3919792"/>
              <a:ext cx="410789" cy="190315"/>
            </a:xfrm>
            <a:prstGeom prst="rect">
              <a:avLst/>
            </a:prstGeom>
            <a:no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8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rgbClr val="0432FF"/>
                  </a:solidFill>
                </a:rPr>
                <a:t>UE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8AFED9BF-8F35-A24C-8BAF-001209970B6B}"/>
                </a:ext>
              </a:extLst>
            </p:cNvPr>
            <p:cNvSpPr txBox="1"/>
            <p:nvPr/>
          </p:nvSpPr>
          <p:spPr>
            <a:xfrm>
              <a:off x="2246729" y="3917333"/>
              <a:ext cx="781957" cy="190315"/>
            </a:xfrm>
            <a:prstGeom prst="rect">
              <a:avLst/>
            </a:prstGeom>
            <a:no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8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rgbClr val="0432FF"/>
                  </a:solidFill>
                </a:rPr>
                <a:t>(R)AN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703F2028-A159-1D4E-AD69-CA7900144059}"/>
                </a:ext>
              </a:extLst>
            </p:cNvPr>
            <p:cNvSpPr txBox="1"/>
            <p:nvPr/>
          </p:nvSpPr>
          <p:spPr>
            <a:xfrm>
              <a:off x="3670241" y="3929624"/>
              <a:ext cx="1334729" cy="190315"/>
            </a:xfrm>
            <a:prstGeom prst="rect">
              <a:avLst/>
            </a:prstGeom>
            <a:no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8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rgbClr val="0432FF"/>
                  </a:solidFill>
                </a:rPr>
                <a:t>UPF UL-CL / Branching Point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ABDD748D-ABC2-8545-911D-9C0365C99EF5}"/>
                </a:ext>
              </a:extLst>
            </p:cNvPr>
            <p:cNvSpPr txBox="1"/>
            <p:nvPr/>
          </p:nvSpPr>
          <p:spPr>
            <a:xfrm>
              <a:off x="5666948" y="3979308"/>
              <a:ext cx="1401392" cy="190315"/>
            </a:xfrm>
            <a:prstGeom prst="rect">
              <a:avLst/>
            </a:prstGeom>
            <a:no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8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rgbClr val="0432FF"/>
                  </a:solidFill>
                </a:rPr>
                <a:t>PSA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FE1AD7F1-76BC-274C-99DA-8DF9CE4D58D7}"/>
                </a:ext>
              </a:extLst>
            </p:cNvPr>
            <p:cNvSpPr/>
            <p:nvPr/>
          </p:nvSpPr>
          <p:spPr>
            <a:xfrm>
              <a:off x="5667243" y="2089426"/>
              <a:ext cx="1364226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PDU Layer</a:t>
              </a: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17519DB6-F139-2540-9A8D-98F81D8EAF46}"/>
                </a:ext>
              </a:extLst>
            </p:cNvPr>
            <p:cNvCxnSpPr>
              <a:stCxn id="62" idx="3"/>
              <a:endCxn id="63" idx="1"/>
            </p:cNvCxnSpPr>
            <p:nvPr/>
          </p:nvCxnSpPr>
          <p:spPr>
            <a:xfrm>
              <a:off x="1592122" y="3116233"/>
              <a:ext cx="396523" cy="14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3DA8C56C-3387-3D48-A2F2-713ED7EA425D}"/>
                </a:ext>
              </a:extLst>
            </p:cNvPr>
            <p:cNvCxnSpPr>
              <a:stCxn id="64" idx="3"/>
              <a:endCxn id="71" idx="1"/>
            </p:cNvCxnSpPr>
            <p:nvPr/>
          </p:nvCxnSpPr>
          <p:spPr>
            <a:xfrm flipV="1">
              <a:off x="3353721" y="3657310"/>
              <a:ext cx="337288" cy="43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9E7327AD-FF4E-2944-A5E3-E9FCE5292300}"/>
                </a:ext>
              </a:extLst>
            </p:cNvPr>
            <p:cNvCxnSpPr>
              <a:stCxn id="65" idx="3"/>
              <a:endCxn id="72" idx="1"/>
            </p:cNvCxnSpPr>
            <p:nvPr/>
          </p:nvCxnSpPr>
          <p:spPr>
            <a:xfrm flipV="1">
              <a:off x="3356638" y="3337577"/>
              <a:ext cx="335948" cy="43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E1533549-5F67-A945-A0F1-571FE97D71EA}"/>
                </a:ext>
              </a:extLst>
            </p:cNvPr>
            <p:cNvCxnSpPr>
              <a:stCxn id="66" idx="3"/>
              <a:endCxn id="73" idx="1"/>
            </p:cNvCxnSpPr>
            <p:nvPr/>
          </p:nvCxnSpPr>
          <p:spPr>
            <a:xfrm flipV="1">
              <a:off x="3351390" y="3017845"/>
              <a:ext cx="341195" cy="434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0B934B2B-EE24-6843-AB3B-C48F070027DF}"/>
                </a:ext>
              </a:extLst>
            </p:cNvPr>
            <p:cNvCxnSpPr>
              <a:stCxn id="67" idx="3"/>
              <a:endCxn id="74" idx="1"/>
            </p:cNvCxnSpPr>
            <p:nvPr/>
          </p:nvCxnSpPr>
          <p:spPr>
            <a:xfrm flipV="1">
              <a:off x="3353721" y="2635006"/>
              <a:ext cx="337288" cy="43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3AE73FB2-3CB0-9C49-A714-6DD9B3382950}"/>
                </a:ext>
              </a:extLst>
            </p:cNvPr>
            <p:cNvCxnSpPr>
              <a:stCxn id="70" idx="3"/>
              <a:endCxn id="88" idx="1"/>
            </p:cNvCxnSpPr>
            <p:nvPr/>
          </p:nvCxnSpPr>
          <p:spPr>
            <a:xfrm flipV="1">
              <a:off x="1593151" y="2249294"/>
              <a:ext cx="4074092" cy="21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88176012-8BCA-9448-8314-1DCEF1DB1CB0}"/>
                </a:ext>
              </a:extLst>
            </p:cNvPr>
            <p:cNvCxnSpPr>
              <a:cxnSpLocks/>
              <a:stCxn id="58" idx="3"/>
              <a:endCxn id="80" idx="1"/>
            </p:cNvCxnSpPr>
            <p:nvPr/>
          </p:nvCxnSpPr>
          <p:spPr>
            <a:xfrm>
              <a:off x="5063459" y="3659481"/>
              <a:ext cx="606114" cy="777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3D7071CA-4473-7449-909E-F332C709B673}"/>
                </a:ext>
              </a:extLst>
            </p:cNvPr>
            <p:cNvCxnSpPr>
              <a:cxnSpLocks/>
              <a:stCxn id="59" idx="3"/>
              <a:endCxn id="81" idx="1"/>
            </p:cNvCxnSpPr>
            <p:nvPr/>
          </p:nvCxnSpPr>
          <p:spPr>
            <a:xfrm>
              <a:off x="5064790" y="3339748"/>
              <a:ext cx="604783" cy="12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7FB2EA45-F75E-7A47-818F-D6F6D8B1E602}"/>
                </a:ext>
              </a:extLst>
            </p:cNvPr>
            <p:cNvCxnSpPr>
              <a:cxnSpLocks/>
              <a:stCxn id="60" idx="3"/>
              <a:endCxn id="82" idx="1"/>
            </p:cNvCxnSpPr>
            <p:nvPr/>
          </p:nvCxnSpPr>
          <p:spPr>
            <a:xfrm>
              <a:off x="5060334" y="3020016"/>
              <a:ext cx="607044" cy="12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086B61FE-75CD-9D40-B648-56E724E6DD72}"/>
                </a:ext>
              </a:extLst>
            </p:cNvPr>
            <p:cNvCxnSpPr>
              <a:cxnSpLocks/>
              <a:stCxn id="61" idx="3"/>
              <a:endCxn id="83" idx="1"/>
            </p:cNvCxnSpPr>
            <p:nvPr/>
          </p:nvCxnSpPr>
          <p:spPr>
            <a:xfrm>
              <a:off x="5062666" y="2637177"/>
              <a:ext cx="603135" cy="12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4807A71E-59A7-E74C-AB6A-26B331ED2F1F}"/>
                </a:ext>
              </a:extLst>
            </p:cNvPr>
            <p:cNvSpPr/>
            <p:nvPr/>
          </p:nvSpPr>
          <p:spPr>
            <a:xfrm>
              <a:off x="799222" y="1791478"/>
              <a:ext cx="791471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>
                  <a:solidFill>
                    <a:srgbClr val="0432FF"/>
                  </a:solidFill>
                </a:rPr>
                <a:t>Application</a:t>
              </a:r>
              <a:endParaRPr lang="en-US" sz="700" dirty="0">
                <a:solidFill>
                  <a:srgbClr val="0432FF"/>
                </a:solidFill>
              </a:endParaRPr>
            </a:p>
          </p:txBody>
        </p: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E55B353A-B98C-0E42-8D5A-E0F314D38D03}"/>
                </a:ext>
              </a:extLst>
            </p:cNvPr>
            <p:cNvCxnSpPr>
              <a:cxnSpLocks/>
              <a:stCxn id="99" idx="3"/>
            </p:cNvCxnSpPr>
            <p:nvPr/>
          </p:nvCxnSpPr>
          <p:spPr>
            <a:xfrm>
              <a:off x="1590693" y="1951346"/>
              <a:ext cx="5679209" cy="1510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E4223DC2-5E05-064B-A82B-DAF85B16A23E}"/>
                </a:ext>
              </a:extLst>
            </p:cNvPr>
            <p:cNvCxnSpPr/>
            <p:nvPr/>
          </p:nvCxnSpPr>
          <p:spPr>
            <a:xfrm>
              <a:off x="3522757" y="1604510"/>
              <a:ext cx="0" cy="2433483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6DC33061-CE75-514C-9565-169ADF0817F9}"/>
                </a:ext>
              </a:extLst>
            </p:cNvPr>
            <p:cNvCxnSpPr/>
            <p:nvPr/>
          </p:nvCxnSpPr>
          <p:spPr>
            <a:xfrm>
              <a:off x="5260609" y="1624174"/>
              <a:ext cx="0" cy="2433483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54C9368C-09AD-8A4E-91A3-BBFD80CFB5F8}"/>
                </a:ext>
              </a:extLst>
            </p:cNvPr>
            <p:cNvCxnSpPr/>
            <p:nvPr/>
          </p:nvCxnSpPr>
          <p:spPr>
            <a:xfrm>
              <a:off x="7269902" y="1676316"/>
              <a:ext cx="0" cy="2433483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F427D1E3-6BE7-8644-9F19-902A15090C35}"/>
                </a:ext>
              </a:extLst>
            </p:cNvPr>
            <p:cNvSpPr txBox="1"/>
            <p:nvPr/>
          </p:nvSpPr>
          <p:spPr>
            <a:xfrm>
              <a:off x="3094470" y="4091660"/>
              <a:ext cx="781957" cy="190315"/>
            </a:xfrm>
            <a:prstGeom prst="rect">
              <a:avLst/>
            </a:prstGeom>
            <a:no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8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rgbClr val="0432FF"/>
                  </a:solidFill>
                </a:rPr>
                <a:t>N3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ED6664C8-02FB-CE4A-B99D-F0E365E574F5}"/>
                </a:ext>
              </a:extLst>
            </p:cNvPr>
            <p:cNvSpPr txBox="1"/>
            <p:nvPr/>
          </p:nvSpPr>
          <p:spPr>
            <a:xfrm>
              <a:off x="4883844" y="4092344"/>
              <a:ext cx="781957" cy="190315"/>
            </a:xfrm>
            <a:prstGeom prst="rect">
              <a:avLst/>
            </a:prstGeom>
            <a:no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8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rgbClr val="0432FF"/>
                  </a:solidFill>
                </a:rPr>
                <a:t>N9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0B53F37C-471D-1E4F-9A88-0B47E59E9986}"/>
                </a:ext>
              </a:extLst>
            </p:cNvPr>
            <p:cNvSpPr txBox="1"/>
            <p:nvPr/>
          </p:nvSpPr>
          <p:spPr>
            <a:xfrm>
              <a:off x="6878923" y="4123571"/>
              <a:ext cx="781957" cy="190315"/>
            </a:xfrm>
            <a:prstGeom prst="rect">
              <a:avLst/>
            </a:prstGeom>
            <a:no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8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rgbClr val="0432FF"/>
                  </a:solidFill>
                </a:rPr>
                <a:t>N6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28915A03-2EB6-464E-B58F-38471AA5DFA1}"/>
                </a:ext>
              </a:extLst>
            </p:cNvPr>
            <p:cNvSpPr/>
            <p:nvPr/>
          </p:nvSpPr>
          <p:spPr>
            <a:xfrm>
              <a:off x="6587788" y="1208073"/>
              <a:ext cx="1364226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No packet information and transport mapping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252098DA-629C-F04A-B54E-4335E2DACCA9}"/>
                </a:ext>
              </a:extLst>
            </p:cNvPr>
            <p:cNvSpPr/>
            <p:nvPr/>
          </p:nvSpPr>
          <p:spPr>
            <a:xfrm>
              <a:off x="4466404" y="1231752"/>
              <a:ext cx="1588409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QFI </a:t>
              </a:r>
              <a:r>
                <a:rPr lang="en-US" sz="700" dirty="0">
                  <a:solidFill>
                    <a:srgbClr val="0432FF"/>
                  </a:solidFill>
                  <a:sym typeface="Wingdings" pitchFamily="2" charset="2"/>
                </a:rPr>
                <a:t> DSCP / </a:t>
              </a:r>
              <a:r>
                <a:rPr lang="en-US" sz="700" dirty="0" err="1">
                  <a:solidFill>
                    <a:srgbClr val="0432FF"/>
                  </a:solidFill>
                  <a:sym typeface="Wingdings" pitchFamily="2" charset="2"/>
                </a:rPr>
                <a:t>ToS</a:t>
              </a:r>
              <a:r>
                <a:rPr lang="en-US" sz="700" dirty="0">
                  <a:solidFill>
                    <a:srgbClr val="0432FF"/>
                  </a:solidFill>
                  <a:sym typeface="Wingdings" pitchFamily="2" charset="2"/>
                </a:rPr>
                <a:t> Bits</a:t>
              </a:r>
            </a:p>
            <a:p>
              <a:pPr algn="ctr"/>
              <a:r>
                <a:rPr lang="en-US" sz="700" dirty="0">
                  <a:solidFill>
                    <a:srgbClr val="0432FF"/>
                  </a:solidFill>
                  <a:sym typeface="Wingdings" pitchFamily="2" charset="2"/>
                </a:rPr>
                <a:t>(Static Pre-Provisioned Mapping)</a:t>
              </a:r>
              <a:endParaRPr lang="en-US" sz="700" dirty="0">
                <a:solidFill>
                  <a:srgbClr val="0432FF"/>
                </a:solidFill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C2213D26-1E51-6547-B3D5-742F31100852}"/>
                </a:ext>
              </a:extLst>
            </p:cNvPr>
            <p:cNvSpPr/>
            <p:nvPr/>
          </p:nvSpPr>
          <p:spPr>
            <a:xfrm>
              <a:off x="2835992" y="1228672"/>
              <a:ext cx="1588409" cy="31973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432FF"/>
                  </a:solidFill>
                </a:rPr>
                <a:t>QFI </a:t>
              </a:r>
              <a:r>
                <a:rPr lang="en-US" sz="700" dirty="0">
                  <a:solidFill>
                    <a:srgbClr val="0432FF"/>
                  </a:solidFill>
                  <a:sym typeface="Wingdings" pitchFamily="2" charset="2"/>
                </a:rPr>
                <a:t> DSCP / </a:t>
              </a:r>
              <a:r>
                <a:rPr lang="en-US" sz="700" dirty="0" err="1">
                  <a:solidFill>
                    <a:srgbClr val="0432FF"/>
                  </a:solidFill>
                  <a:sym typeface="Wingdings" pitchFamily="2" charset="2"/>
                </a:rPr>
                <a:t>ToS</a:t>
              </a:r>
              <a:r>
                <a:rPr lang="en-US" sz="700" dirty="0">
                  <a:solidFill>
                    <a:srgbClr val="0432FF"/>
                  </a:solidFill>
                  <a:sym typeface="Wingdings" pitchFamily="2" charset="2"/>
                </a:rPr>
                <a:t> Bits</a:t>
              </a:r>
            </a:p>
            <a:p>
              <a:pPr algn="ctr"/>
              <a:r>
                <a:rPr lang="en-US" sz="700" dirty="0">
                  <a:solidFill>
                    <a:srgbClr val="0432FF"/>
                  </a:solidFill>
                  <a:sym typeface="Wingdings" pitchFamily="2" charset="2"/>
                </a:rPr>
                <a:t>(Static Pre-Provisioned Mapping)</a:t>
              </a:r>
              <a:endParaRPr lang="en-US" sz="700" dirty="0">
                <a:solidFill>
                  <a:srgbClr val="0432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873739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2-190XXXX Discussion about Programmable User Plane-2" id="{8D58B605-9E5A-D840-B0C2-F1B9A6467723}" vid="{D45F55FB-B3E7-0E47-8B3F-6114682DA1E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7225</TotalTime>
  <Words>1360</Words>
  <Application>Microsoft Macintosh PowerPoint</Application>
  <PresentationFormat>On-screen Show (16:9)</PresentationFormat>
  <Paragraphs>241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宋体</vt:lpstr>
      <vt:lpstr>Arial</vt:lpstr>
      <vt:lpstr>Calibri</vt:lpstr>
      <vt:lpstr>CiscoSansTT ExtraLight</vt:lpstr>
      <vt:lpstr>CiscoSansTT Thin</vt:lpstr>
      <vt:lpstr>Times New Roman</vt:lpstr>
      <vt:lpstr>Wingdings</vt:lpstr>
      <vt:lpstr>Office Theme</vt:lpstr>
      <vt:lpstr>   Discussion on Smarter User Plane   </vt:lpstr>
      <vt:lpstr>Network Automation Goals</vt:lpstr>
      <vt:lpstr>Current QOS Based Behavior</vt:lpstr>
      <vt:lpstr>Desired End to End Behavior</vt:lpstr>
      <vt:lpstr>Relationship Between User Plane and Transport </vt:lpstr>
      <vt:lpstr>N3/N9 and transport QoS mapping </vt:lpstr>
      <vt:lpstr>RAN-Transport Interaction</vt:lpstr>
      <vt:lpstr>Relationship Between User Plane and Transport </vt:lpstr>
      <vt:lpstr>N3/N9 and transport QoS mapping </vt:lpstr>
      <vt:lpstr>Example Header Extension - Uplink</vt:lpstr>
      <vt:lpstr>Example Header Extension - Downlink</vt:lpstr>
      <vt:lpstr>IP Address Agnostic Networking</vt:lpstr>
      <vt:lpstr>Conveying Meta Data</vt:lpstr>
      <vt:lpstr>Meta Data Transfer</vt:lpstr>
      <vt:lpstr>Conveying Meta Data to DN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Discussion on Programmable User Plane   </dc:title>
  <dc:creator>Ravi Guntupalli</dc:creator>
  <dc:description>© 2009  All rights reserved</dc:description>
  <cp:lastModifiedBy>Irfan Ali (irfaali)</cp:lastModifiedBy>
  <cp:revision>47</cp:revision>
  <dcterms:created xsi:type="dcterms:W3CDTF">2019-04-30T08:46:52Z</dcterms:created>
  <dcterms:modified xsi:type="dcterms:W3CDTF">2019-06-18T13:58:11Z</dcterms:modified>
</cp:coreProperties>
</file>